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3" r:id="rId6"/>
    <p:sldId id="265" r:id="rId7"/>
    <p:sldId id="262" r:id="rId8"/>
    <p:sldId id="264" r:id="rId9"/>
    <p:sldId id="257" r:id="rId10"/>
    <p:sldId id="261"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1330" y="7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EC386-AB78-4296-97B4-18F77C0A4D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6BEB49D-9BA0-4EB9-8CCC-AA19E7E383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70A20A2-7827-4A17-98D1-5CC251EEF9F9}"/>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5" name="Footer Placeholder 4">
            <a:extLst>
              <a:ext uri="{FF2B5EF4-FFF2-40B4-BE49-F238E27FC236}">
                <a16:creationId xmlns:a16="http://schemas.microsoft.com/office/drawing/2014/main" id="{A58477BB-B7EA-4593-83EB-D397ECD48B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AFAB2E-EC61-4311-A4C4-8C4C62CDE193}"/>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555589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DF0F-B677-4873-B35A-29572B5A22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BFA33C-9E0A-4FDE-9287-FCBE295F13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69C97C-BA09-4D70-95BA-D965B14EBB08}"/>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5" name="Footer Placeholder 4">
            <a:extLst>
              <a:ext uri="{FF2B5EF4-FFF2-40B4-BE49-F238E27FC236}">
                <a16:creationId xmlns:a16="http://schemas.microsoft.com/office/drawing/2014/main" id="{7CC92F79-2109-4BC2-A475-838FD4B671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DC66BF-367A-4DB0-80C9-3CF5717DE887}"/>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2965638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AB29F-306D-4CD7-8A13-436D22DD15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5D4DC15-CD06-490B-A8DA-79FB2EC92C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FB336C-CBF6-4302-A69F-4F955E1714CA}"/>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5" name="Footer Placeholder 4">
            <a:extLst>
              <a:ext uri="{FF2B5EF4-FFF2-40B4-BE49-F238E27FC236}">
                <a16:creationId xmlns:a16="http://schemas.microsoft.com/office/drawing/2014/main" id="{5C6C4666-8709-47DD-A4B7-922B8DB908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D8C3E1-552C-4E55-8234-5F9206CB9C80}"/>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1980391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E7DD7-F4A1-4846-BE82-C435E4EC74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6871D9-1B0F-4033-9307-7E538337C4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23FB90C-B632-4F0E-AB4F-542472C271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21B8B64-956F-4F42-BBBF-6EECEB5E2B91}"/>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6" name="Footer Placeholder 5">
            <a:extLst>
              <a:ext uri="{FF2B5EF4-FFF2-40B4-BE49-F238E27FC236}">
                <a16:creationId xmlns:a16="http://schemas.microsoft.com/office/drawing/2014/main" id="{C9235868-38ED-467D-873E-00DAF7A96B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A285FA-FA4C-4B8B-83C5-0C952475D39B}"/>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1364891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A2A46-66EB-4A7C-ABFE-654A132A609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75C595-4DC5-4151-BF54-C79FAB3546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7291A9-A60A-41EF-8B7F-F0F6922A61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850C51-E995-437E-8E34-CBBEDB728C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DD397A-0750-4698-9DD8-155A0E7649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B1834C-2244-4CEE-8C9D-448F77B92276}"/>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8" name="Footer Placeholder 7">
            <a:extLst>
              <a:ext uri="{FF2B5EF4-FFF2-40B4-BE49-F238E27FC236}">
                <a16:creationId xmlns:a16="http://schemas.microsoft.com/office/drawing/2014/main" id="{DD2F66E3-7B18-42CE-8FDA-67E4F5B8179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B363EB2-E7BD-4177-9FE5-225D6377D6ED}"/>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3683664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F68FB-8B88-4166-99CA-8C2DF226BEA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38B74C-A694-4D6C-8F77-26C9E02E853D}"/>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4" name="Footer Placeholder 3">
            <a:extLst>
              <a:ext uri="{FF2B5EF4-FFF2-40B4-BE49-F238E27FC236}">
                <a16:creationId xmlns:a16="http://schemas.microsoft.com/office/drawing/2014/main" id="{EED30CC7-B1D4-42AD-825F-2F08C1F4392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3A8322-B2FE-4884-9431-77C6812A9AFF}"/>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774808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C11177-C6FA-4B9D-B8F4-39B567686B14}"/>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3" name="Footer Placeholder 2">
            <a:extLst>
              <a:ext uri="{FF2B5EF4-FFF2-40B4-BE49-F238E27FC236}">
                <a16:creationId xmlns:a16="http://schemas.microsoft.com/office/drawing/2014/main" id="{B2225AEF-1AFB-4D56-BCE2-4528531913F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0A5508B-8B0D-490D-9155-C1B20581C052}"/>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2126028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FAA8-5711-4860-BC56-AA7095A63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64E3BE9-D5C3-4F20-AAF3-80E535194E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2F6BA7D-B2C9-476D-93A4-E3D05FB2D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2BB42-1090-4EE3-A7B9-988D18D5F002}"/>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6" name="Footer Placeholder 5">
            <a:extLst>
              <a:ext uri="{FF2B5EF4-FFF2-40B4-BE49-F238E27FC236}">
                <a16:creationId xmlns:a16="http://schemas.microsoft.com/office/drawing/2014/main" id="{36EFA164-A59D-4B30-8CDA-9A0E1BE3AD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A14969-70DA-412E-8A7B-65D1AF09BCC5}"/>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1632720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A2DBA-03AA-46BD-A8A3-BF0D642550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76607FD-8A8A-4302-8FFB-955F0FFCC3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293CA9A-F8B2-4CB6-B03B-0D6CAA617F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933490-6CB3-46C5-AF9A-9FB5592F30E9}"/>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6" name="Footer Placeholder 5">
            <a:extLst>
              <a:ext uri="{FF2B5EF4-FFF2-40B4-BE49-F238E27FC236}">
                <a16:creationId xmlns:a16="http://schemas.microsoft.com/office/drawing/2014/main" id="{8CAF75FA-7888-4A5C-97D6-CF91D7F72F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FFA36D-E55B-4C74-B8C3-A00A022C75C4}"/>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2328819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C00D2-C0DC-45F7-BFEF-74594C12020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6DDC1B-339C-49A2-AF57-680943AE9C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668D98-9BCA-420A-8F5E-5D0AF3A35C27}"/>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5" name="Footer Placeholder 4">
            <a:extLst>
              <a:ext uri="{FF2B5EF4-FFF2-40B4-BE49-F238E27FC236}">
                <a16:creationId xmlns:a16="http://schemas.microsoft.com/office/drawing/2014/main" id="{1A218086-38B6-4A3D-9693-EED585D41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AC2DE7-0C36-4B64-8334-24C5D8BDE671}"/>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1780730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2D6155-BA59-45FF-87B2-5A40BA9F78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79B77D5-590C-4A42-B279-C9E18175C0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77A3E9-2E46-4844-96F4-A7B5AE57BD7A}"/>
              </a:ext>
            </a:extLst>
          </p:cNvPr>
          <p:cNvSpPr>
            <a:spLocks noGrp="1"/>
          </p:cNvSpPr>
          <p:nvPr>
            <p:ph type="dt" sz="half" idx="10"/>
          </p:nvPr>
        </p:nvSpPr>
        <p:spPr/>
        <p:txBody>
          <a:bodyPr/>
          <a:lstStyle/>
          <a:p>
            <a:fld id="{3E97D221-C8F1-4D04-882F-0AF08E0D8A16}" type="datetimeFigureOut">
              <a:rPr lang="en-GB" smtClean="0"/>
              <a:t>16/09/2026</a:t>
            </a:fld>
            <a:endParaRPr lang="en-GB"/>
          </a:p>
        </p:txBody>
      </p:sp>
      <p:sp>
        <p:nvSpPr>
          <p:cNvPr id="5" name="Footer Placeholder 4">
            <a:extLst>
              <a:ext uri="{FF2B5EF4-FFF2-40B4-BE49-F238E27FC236}">
                <a16:creationId xmlns:a16="http://schemas.microsoft.com/office/drawing/2014/main" id="{428B7B9D-9B91-4047-B419-6E497ADADA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72F502-BA63-45EA-9E06-2F15CCE4DE0D}"/>
              </a:ext>
            </a:extLst>
          </p:cNvPr>
          <p:cNvSpPr>
            <a:spLocks noGrp="1"/>
          </p:cNvSpPr>
          <p:nvPr>
            <p:ph type="sldNum" sz="quarter" idx="12"/>
          </p:nvPr>
        </p:nvSpPr>
        <p:spPr/>
        <p:txBody>
          <a:bodyPr/>
          <a:lstStyle/>
          <a:p>
            <a:fld id="{837ABC2F-9964-4420-B851-A6CD7506FA4A}" type="slidenum">
              <a:rPr lang="en-GB" smtClean="0"/>
              <a:t>‹#›</a:t>
            </a:fld>
            <a:endParaRPr lang="en-GB"/>
          </a:p>
        </p:txBody>
      </p:sp>
    </p:spTree>
    <p:extLst>
      <p:ext uri="{BB962C8B-B14F-4D97-AF65-F5344CB8AC3E}">
        <p14:creationId xmlns:p14="http://schemas.microsoft.com/office/powerpoint/2010/main" val="729856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7324AA-8FF7-4656-94F1-FAC5F774BD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854760-AE34-45F0-8AAD-7A276C55BA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476E06-DCD0-4099-A2CE-990580E03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97D221-C8F1-4D04-882F-0AF08E0D8A16}" type="datetimeFigureOut">
              <a:rPr lang="en-GB" smtClean="0"/>
              <a:t>16/09/2026</a:t>
            </a:fld>
            <a:endParaRPr lang="en-GB"/>
          </a:p>
        </p:txBody>
      </p:sp>
      <p:sp>
        <p:nvSpPr>
          <p:cNvPr id="5" name="Footer Placeholder 4">
            <a:extLst>
              <a:ext uri="{FF2B5EF4-FFF2-40B4-BE49-F238E27FC236}">
                <a16:creationId xmlns:a16="http://schemas.microsoft.com/office/drawing/2014/main" id="{0805E53B-3145-48B7-BD04-93495838F3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4D33B7-D83C-4134-ABDA-D4BF4A222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7ABC2F-9964-4420-B851-A6CD7506FA4A}" type="slidenum">
              <a:rPr lang="en-GB" smtClean="0"/>
              <a:t>‹#›</a:t>
            </a:fld>
            <a:endParaRPr lang="en-GB"/>
          </a:p>
        </p:txBody>
      </p:sp>
    </p:spTree>
    <p:extLst>
      <p:ext uri="{BB962C8B-B14F-4D97-AF65-F5344CB8AC3E}">
        <p14:creationId xmlns:p14="http://schemas.microsoft.com/office/powerpoint/2010/main" val="1622591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st-helens.southend.sch.uk/"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year1@st-helens.couthend.sch.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038E0-FD17-45B8-9143-34843D263A4C}"/>
              </a:ext>
            </a:extLst>
          </p:cNvPr>
          <p:cNvSpPr>
            <a:spLocks noGrp="1"/>
          </p:cNvSpPr>
          <p:nvPr>
            <p:ph type="ctrTitle"/>
          </p:nvPr>
        </p:nvSpPr>
        <p:spPr>
          <a:xfrm>
            <a:off x="1435769" y="2849848"/>
            <a:ext cx="9144000" cy="3804744"/>
          </a:xfrm>
        </p:spPr>
        <p:txBody>
          <a:bodyPr>
            <a:normAutofit/>
          </a:bodyPr>
          <a:lstStyle/>
          <a:p>
            <a:br>
              <a:rPr lang="en-US" b="1" dirty="0">
                <a:latin typeface="+mn-lt"/>
              </a:rPr>
            </a:br>
            <a:br>
              <a:rPr lang="en-US" b="1" dirty="0">
                <a:latin typeface="+mn-lt"/>
              </a:rPr>
            </a:br>
            <a:r>
              <a:rPr lang="en-US" b="1" dirty="0">
                <a:latin typeface="+mn-lt"/>
              </a:rPr>
              <a:t>St John Fisher’s and </a:t>
            </a:r>
            <a:br>
              <a:rPr lang="en-US" b="1" dirty="0">
                <a:latin typeface="+mn-lt"/>
              </a:rPr>
            </a:br>
            <a:r>
              <a:rPr lang="en-US" b="1" dirty="0">
                <a:latin typeface="+mn-lt"/>
              </a:rPr>
              <a:t>St </a:t>
            </a:r>
            <a:r>
              <a:rPr lang="en-US" b="1" dirty="0" err="1">
                <a:latin typeface="+mn-lt"/>
              </a:rPr>
              <a:t>Margarets’s</a:t>
            </a:r>
            <a:endParaRPr lang="en-GB" b="1" dirty="0">
              <a:latin typeface="+mn-lt"/>
            </a:endParaRPr>
          </a:p>
        </p:txBody>
      </p:sp>
      <p:pic>
        <p:nvPicPr>
          <p:cNvPr id="1026" name="Picture 2">
            <a:extLst>
              <a:ext uri="{FF2B5EF4-FFF2-40B4-BE49-F238E27FC236}">
                <a16:creationId xmlns:a16="http://schemas.microsoft.com/office/drawing/2014/main" id="{0A47E585-790F-4029-8B1F-5411CD08D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9334" y="84841"/>
            <a:ext cx="7246860" cy="22427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toke Damerel Primary School - Welcome to Year 1">
            <a:extLst>
              <a:ext uri="{FF2B5EF4-FFF2-40B4-BE49-F238E27FC236}">
                <a16:creationId xmlns:a16="http://schemas.microsoft.com/office/drawing/2014/main" id="{1BF8425A-F9A6-5F9F-1379-A484A11F8E91}"/>
              </a:ext>
            </a:extLst>
          </p:cNvPr>
          <p:cNvPicPr>
            <a:picLocks noChangeAspect="1"/>
          </p:cNvPicPr>
          <p:nvPr/>
        </p:nvPicPr>
        <p:blipFill>
          <a:blip r:embed="rId3"/>
          <a:stretch>
            <a:fillRect/>
          </a:stretch>
        </p:blipFill>
        <p:spPr>
          <a:xfrm>
            <a:off x="2259333" y="2484889"/>
            <a:ext cx="7186862" cy="2348994"/>
          </a:xfrm>
          <a:prstGeom prst="rect">
            <a:avLst/>
          </a:prstGeom>
        </p:spPr>
      </p:pic>
    </p:spTree>
    <p:extLst>
      <p:ext uri="{BB962C8B-B14F-4D97-AF65-F5344CB8AC3E}">
        <p14:creationId xmlns:p14="http://schemas.microsoft.com/office/powerpoint/2010/main" val="2553124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33F7-813B-4456-AA8E-8443EB7B52BC}"/>
              </a:ext>
            </a:extLst>
          </p:cNvPr>
          <p:cNvSpPr txBox="1"/>
          <p:nvPr/>
        </p:nvSpPr>
        <p:spPr>
          <a:xfrm>
            <a:off x="-295911" y="532815"/>
            <a:ext cx="12288253" cy="5447645"/>
          </a:xfrm>
          <a:prstGeom prst="rect">
            <a:avLst/>
          </a:prstGeom>
          <a:noFill/>
        </p:spPr>
        <p:txBody>
          <a:bodyPr wrap="square" rtlCol="0">
            <a:spAutoFit/>
          </a:bodyPr>
          <a:lstStyle/>
          <a:p>
            <a:pPr algn="ctr"/>
            <a:r>
              <a:rPr lang="en-US" sz="5400" b="1" dirty="0">
                <a:solidFill>
                  <a:srgbClr val="0070C0"/>
                </a:solidFill>
              </a:rPr>
              <a:t>St Margaret’s – </a:t>
            </a:r>
          </a:p>
          <a:p>
            <a:pPr algn="ctr"/>
            <a:r>
              <a:rPr lang="en-US" sz="4800" b="1" dirty="0"/>
              <a:t>Teacher: Mrs Conyard</a:t>
            </a:r>
          </a:p>
          <a:p>
            <a:pPr algn="ctr"/>
            <a:r>
              <a:rPr lang="en-US" sz="4800" b="1" dirty="0"/>
              <a:t> TA: Mrs Clarke</a:t>
            </a:r>
          </a:p>
          <a:p>
            <a:pPr algn="ctr"/>
            <a:endParaRPr lang="en-US" sz="4800" b="1" dirty="0"/>
          </a:p>
          <a:p>
            <a:pPr algn="ctr"/>
            <a:r>
              <a:rPr lang="en-US" sz="5400" b="1" dirty="0">
                <a:solidFill>
                  <a:srgbClr val="0070C0"/>
                </a:solidFill>
              </a:rPr>
              <a:t>St John Fisher’s – </a:t>
            </a:r>
          </a:p>
          <a:p>
            <a:pPr algn="ctr"/>
            <a:r>
              <a:rPr lang="en-US" sz="4800" b="1" dirty="0"/>
              <a:t>Teacher: Miss Cowperthwaite</a:t>
            </a:r>
            <a:endParaRPr lang="en-GB" sz="4800" b="1" dirty="0"/>
          </a:p>
          <a:p>
            <a:pPr algn="ctr"/>
            <a:r>
              <a:rPr lang="en-GB" sz="4800" b="1" dirty="0"/>
              <a:t>TA: Mrs Cowell</a:t>
            </a:r>
            <a:endParaRPr lang="en-US" sz="4800" b="1" dirty="0"/>
          </a:p>
        </p:txBody>
      </p:sp>
    </p:spTree>
    <p:extLst>
      <p:ext uri="{BB962C8B-B14F-4D97-AF65-F5344CB8AC3E}">
        <p14:creationId xmlns:p14="http://schemas.microsoft.com/office/powerpoint/2010/main" val="1841270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A455F5-67EC-48D4-8E46-0819FE585B4E}"/>
              </a:ext>
            </a:extLst>
          </p:cNvPr>
          <p:cNvSpPr txBox="1"/>
          <p:nvPr/>
        </p:nvSpPr>
        <p:spPr>
          <a:xfrm>
            <a:off x="104274" y="89853"/>
            <a:ext cx="9641305" cy="6863417"/>
          </a:xfrm>
          <a:prstGeom prst="rect">
            <a:avLst/>
          </a:prstGeom>
          <a:noFill/>
        </p:spPr>
        <p:txBody>
          <a:bodyPr wrap="square" rtlCol="0">
            <a:spAutoFit/>
          </a:bodyPr>
          <a:lstStyle/>
          <a:p>
            <a:r>
              <a:rPr lang="en-US" sz="2800" b="1" dirty="0">
                <a:solidFill>
                  <a:srgbClr val="0070C0"/>
                </a:solidFill>
              </a:rPr>
              <a:t>School lunches- </a:t>
            </a:r>
            <a:r>
              <a:rPr lang="en-US" sz="2400" dirty="0"/>
              <a:t>children are entitled to a free school dinner but must be booked on </a:t>
            </a:r>
            <a:r>
              <a:rPr lang="en-US" sz="2400" dirty="0" err="1"/>
              <a:t>bromcom</a:t>
            </a:r>
            <a:r>
              <a:rPr lang="en-US" sz="2400" dirty="0"/>
              <a:t>- if child is bringing a lunch from home this must also be booked.</a:t>
            </a:r>
          </a:p>
          <a:p>
            <a:endParaRPr lang="en-US" sz="2800" b="1" dirty="0">
              <a:solidFill>
                <a:srgbClr val="0070C0"/>
              </a:solidFill>
            </a:endParaRPr>
          </a:p>
          <a:p>
            <a:r>
              <a:rPr lang="en-US" sz="2800" b="1" dirty="0">
                <a:solidFill>
                  <a:srgbClr val="0070C0"/>
                </a:solidFill>
              </a:rPr>
              <a:t>Reading record- </a:t>
            </a:r>
            <a:r>
              <a:rPr lang="en-US" sz="2400" dirty="0"/>
              <a:t>children have a reading record yellow book-could you record that you have heard your child read? Five minutes a day makes a huge difference not only to their reading skills but also for their writing. </a:t>
            </a:r>
          </a:p>
          <a:p>
            <a:endParaRPr lang="en-US" sz="2400" dirty="0"/>
          </a:p>
          <a:p>
            <a:r>
              <a:rPr lang="en-US" sz="2400" dirty="0"/>
              <a:t>Read a poem, a newspaper, a comic, a recipe,  even a picture.- ask questions what can you see/? What  sounds would you hear? What do you think is behind the tree?</a:t>
            </a:r>
          </a:p>
          <a:p>
            <a:r>
              <a:rPr lang="en-US" sz="2400" dirty="0"/>
              <a:t>Developing reading skills is paramount for their progression. Don’t forget to come to our reading mornings, if you cannot attend send a family member. </a:t>
            </a:r>
          </a:p>
          <a:p>
            <a:endParaRPr lang="en-US" sz="2400" b="1" dirty="0"/>
          </a:p>
          <a:p>
            <a:r>
              <a:rPr lang="en-US" sz="2400" dirty="0"/>
              <a:t>We have been assessing the children as we have adopted a new phonic scheme so the children will be bringing home books to help them learn to read but also a picture bok to share with you.</a:t>
            </a:r>
          </a:p>
          <a:p>
            <a:endParaRPr lang="en-GB" sz="2000" dirty="0"/>
          </a:p>
        </p:txBody>
      </p:sp>
      <p:pic>
        <p:nvPicPr>
          <p:cNvPr id="5" name="Picture 4" descr="Stack Of Books - Pre-k Reading Books: Early Reading Edition 2 - Free  Transparent PNG Clipart Images Download">
            <a:extLst>
              <a:ext uri="{FF2B5EF4-FFF2-40B4-BE49-F238E27FC236}">
                <a16:creationId xmlns:a16="http://schemas.microsoft.com/office/drawing/2014/main" id="{D7F8EFCA-A7C5-C113-EDDF-63A0E1161B0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12" b="91612" l="5238" r="92500">
                        <a14:foregroundMark x1="64524" y1="4012" x2="69762" y2="29686"/>
                        <a14:foregroundMark x1="92500" y1="63749" x2="55119" y2="86579"/>
                        <a14:foregroundMark x1="45595" y1="91612" x2="45833" y2="71554"/>
                        <a14:foregroundMark x1="5238" y1="78629" x2="17976" y2="79066"/>
                      </a14:backgroundRemoval>
                    </a14:imgEffect>
                  </a14:imgLayer>
                </a14:imgProps>
              </a:ext>
            </a:extLst>
          </a:blip>
          <a:stretch>
            <a:fillRect/>
          </a:stretch>
        </p:blipFill>
        <p:spPr>
          <a:xfrm>
            <a:off x="9460805" y="2310447"/>
            <a:ext cx="2731195" cy="4457700"/>
          </a:xfrm>
          <a:prstGeom prst="rect">
            <a:avLst/>
          </a:prstGeom>
        </p:spPr>
      </p:pic>
    </p:spTree>
    <p:extLst>
      <p:ext uri="{BB962C8B-B14F-4D97-AF65-F5344CB8AC3E}">
        <p14:creationId xmlns:p14="http://schemas.microsoft.com/office/powerpoint/2010/main" val="2476169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3E897-A642-47A8-B1D3-064EFFB3DE85}"/>
              </a:ext>
            </a:extLst>
          </p:cNvPr>
          <p:cNvSpPr>
            <a:spLocks noGrp="1"/>
          </p:cNvSpPr>
          <p:nvPr>
            <p:ph type="title"/>
          </p:nvPr>
        </p:nvSpPr>
        <p:spPr>
          <a:xfrm>
            <a:off x="327454" y="513406"/>
            <a:ext cx="10014067" cy="6492875"/>
          </a:xfrm>
        </p:spPr>
        <p:txBody>
          <a:bodyPr>
            <a:normAutofit fontScale="90000"/>
          </a:bodyPr>
          <a:lstStyle/>
          <a:p>
            <a:r>
              <a:rPr lang="en-US" sz="6700" b="1" u="sng" dirty="0">
                <a:solidFill>
                  <a:srgbClr val="0070C0"/>
                </a:solidFill>
              </a:rPr>
              <a:t>Important information</a:t>
            </a:r>
            <a:br>
              <a:rPr lang="en-US" sz="4900" dirty="0"/>
            </a:br>
            <a:r>
              <a:rPr lang="en-US" sz="4900" dirty="0"/>
              <a:t>PE is on a </a:t>
            </a:r>
            <a:r>
              <a:rPr lang="en-US" sz="5300" b="1" dirty="0"/>
              <a:t>Friday</a:t>
            </a:r>
            <a:r>
              <a:rPr lang="en-US" sz="4000" dirty="0"/>
              <a:t>. </a:t>
            </a:r>
            <a:br>
              <a:rPr lang="en-US" sz="4000" dirty="0"/>
            </a:br>
            <a:br>
              <a:rPr lang="en-US" sz="4000" dirty="0"/>
            </a:br>
            <a:r>
              <a:rPr lang="en-US" sz="4000" dirty="0"/>
              <a:t>Children come into school </a:t>
            </a:r>
            <a:r>
              <a:rPr lang="en-US" sz="4000" b="1" dirty="0"/>
              <a:t>with their PE Kit on</a:t>
            </a:r>
            <a:r>
              <a:rPr lang="en-US" sz="4000" dirty="0"/>
              <a:t>. </a:t>
            </a:r>
            <a:br>
              <a:rPr lang="en-US" sz="4000" dirty="0"/>
            </a:br>
            <a:r>
              <a:rPr lang="en-US" sz="4000" dirty="0"/>
              <a:t>Children can wear a </a:t>
            </a:r>
            <a:r>
              <a:rPr lang="en-US" sz="4000" b="1" dirty="0"/>
              <a:t>plain </a:t>
            </a:r>
            <a:r>
              <a:rPr lang="en-US" sz="4000" b="1" dirty="0" err="1"/>
              <a:t>coloured</a:t>
            </a:r>
            <a:r>
              <a:rPr lang="en-US" sz="4000" b="1" dirty="0"/>
              <a:t> t-shirt </a:t>
            </a:r>
            <a:r>
              <a:rPr lang="en-US" sz="4000" dirty="0"/>
              <a:t>reflecting the </a:t>
            </a:r>
            <a:r>
              <a:rPr lang="en-US" sz="4000" b="1" dirty="0"/>
              <a:t>house</a:t>
            </a:r>
            <a:r>
              <a:rPr lang="en-US" sz="4000" dirty="0"/>
              <a:t> they are in or the school yellow t-shirt. </a:t>
            </a:r>
            <a:br>
              <a:rPr lang="en-US" sz="4000" dirty="0"/>
            </a:br>
            <a:br>
              <a:rPr lang="en-US" sz="4000" dirty="0"/>
            </a:br>
            <a:r>
              <a:rPr lang="en-US" sz="4000" dirty="0"/>
              <a:t>Children also need a </a:t>
            </a:r>
            <a:r>
              <a:rPr lang="en-US" sz="4000" b="1" dirty="0"/>
              <a:t>water bottle, </a:t>
            </a:r>
            <a:r>
              <a:rPr lang="en-US" sz="4000" dirty="0"/>
              <a:t>please name it!</a:t>
            </a:r>
            <a:br>
              <a:rPr lang="en-US" sz="4000" dirty="0"/>
            </a:br>
            <a:r>
              <a:rPr lang="en-US" sz="4000" b="1" dirty="0"/>
              <a:t>Trainers</a:t>
            </a:r>
            <a:r>
              <a:rPr lang="en-US" sz="4000" dirty="0"/>
              <a:t> not </a:t>
            </a:r>
            <a:r>
              <a:rPr lang="en-US" sz="4000" dirty="0" err="1"/>
              <a:t>plimsoles</a:t>
            </a:r>
            <a:r>
              <a:rPr lang="en-US" sz="4000" dirty="0"/>
              <a:t> please and </a:t>
            </a:r>
            <a:r>
              <a:rPr lang="en-US" sz="4000" b="1" dirty="0"/>
              <a:t>no earrings</a:t>
            </a:r>
            <a:r>
              <a:rPr lang="en-US" sz="4000" dirty="0"/>
              <a:t>. </a:t>
            </a:r>
            <a:br>
              <a:rPr lang="en-US" sz="4000" dirty="0"/>
            </a:br>
            <a:r>
              <a:rPr lang="en-US" sz="4000" dirty="0"/>
              <a:t>If your child wears earrings make sure they can take them out by themselves</a:t>
            </a:r>
            <a:r>
              <a:rPr lang="en-US" sz="4900" dirty="0"/>
              <a:t>.</a:t>
            </a:r>
            <a:br>
              <a:rPr lang="en-US" dirty="0"/>
            </a:br>
            <a:br>
              <a:rPr lang="en-US" dirty="0"/>
            </a:br>
            <a:endParaRPr lang="en-GB" dirty="0"/>
          </a:p>
        </p:txBody>
      </p:sp>
      <p:pic>
        <p:nvPicPr>
          <p:cNvPr id="4" name="Picture 3">
            <a:extLst>
              <a:ext uri="{FF2B5EF4-FFF2-40B4-BE49-F238E27FC236}">
                <a16:creationId xmlns:a16="http://schemas.microsoft.com/office/drawing/2014/main" id="{A5E00301-0871-3838-BF49-570905468A4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556" b="95556" l="10000" r="90000">
                        <a14:foregroundMark x1="55833" y1="95556" x2="51389" y2="83611"/>
                        <a14:foregroundMark x1="48333" y1="5556" x2="48889" y2="24722"/>
                      </a14:backgroundRemoval>
                    </a14:imgEffect>
                  </a14:imgLayer>
                </a14:imgProps>
              </a:ext>
            </a:extLst>
          </a:blip>
          <a:stretch>
            <a:fillRect/>
          </a:stretch>
        </p:blipFill>
        <p:spPr>
          <a:xfrm>
            <a:off x="9402463" y="330843"/>
            <a:ext cx="3429000" cy="3429000"/>
          </a:xfrm>
          <a:prstGeom prst="rect">
            <a:avLst/>
          </a:prstGeom>
        </p:spPr>
      </p:pic>
      <p:pic>
        <p:nvPicPr>
          <p:cNvPr id="6" name="Picture 5">
            <a:extLst>
              <a:ext uri="{FF2B5EF4-FFF2-40B4-BE49-F238E27FC236}">
                <a16:creationId xmlns:a16="http://schemas.microsoft.com/office/drawing/2014/main" id="{D3E9D426-E7E7-DDDB-8E4A-003D49AD0B0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44" b="89776" l="8307" r="90096">
                        <a14:foregroundMark x1="8307" y1="57029" x2="18850" y2="47923"/>
                        <a14:foregroundMark x1="90096" y1="46645" x2="77955" y2="32428"/>
                        <a14:foregroundMark x1="27636" y1="37220" x2="27636" y2="45687"/>
                        <a14:foregroundMark x1="27636" y1="45687" x2="27316" y2="45208"/>
                        <a14:foregroundMark x1="34984" y1="36901" x2="39457" y2="29073"/>
                        <a14:foregroundMark x1="39457" y1="29073" x2="24920" y2="41374"/>
                        <a14:foregroundMark x1="63419" y1="35463" x2="46486" y2="63099"/>
                        <a14:foregroundMark x1="81150" y1="59105" x2="65016" y2="50479"/>
                        <a14:foregroundMark x1="55272" y1="75240" x2="69808" y2="61661"/>
                        <a14:foregroundMark x1="88498" y1="54792" x2="46965" y2="76997"/>
                        <a14:foregroundMark x1="46965" y1="76997" x2="45208" y2="78275"/>
                        <a14:foregroundMark x1="45208" y1="78275" x2="36262" y2="73802"/>
                        <a14:foregroundMark x1="71885" y1="67732" x2="57188" y2="74441"/>
                        <a14:foregroundMark x1="51438" y1="58307" x2="15815" y2="63419"/>
                        <a14:foregroundMark x1="15815" y1="63419" x2="16134" y2="63259"/>
                      </a14:backgroundRemoval>
                    </a14:imgEffect>
                  </a14:imgLayer>
                </a14:imgProps>
              </a:ext>
            </a:extLst>
          </a:blip>
          <a:stretch>
            <a:fillRect/>
          </a:stretch>
        </p:blipFill>
        <p:spPr>
          <a:xfrm>
            <a:off x="7487421" y="-370061"/>
            <a:ext cx="2702011" cy="2702011"/>
          </a:xfrm>
          <a:prstGeom prst="rect">
            <a:avLst/>
          </a:prstGeom>
        </p:spPr>
      </p:pic>
      <p:pic>
        <p:nvPicPr>
          <p:cNvPr id="8" name="Picture 7">
            <a:extLst>
              <a:ext uri="{FF2B5EF4-FFF2-40B4-BE49-F238E27FC236}">
                <a16:creationId xmlns:a16="http://schemas.microsoft.com/office/drawing/2014/main" id="{F3FF4A0E-7CEA-F044-A7F7-CB98E54DED0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8750" r="91042">
                        <a14:foregroundMark x1="8750" y1="31250" x2="19896" y2="30729"/>
                        <a14:foregroundMark x1="91042" y1="31667" x2="77708" y2="30833"/>
                      </a14:backgroundRemoval>
                    </a14:imgEffect>
                  </a14:imgLayer>
                </a14:imgProps>
              </a:ext>
            </a:extLst>
          </a:blip>
          <a:stretch>
            <a:fillRect/>
          </a:stretch>
        </p:blipFill>
        <p:spPr>
          <a:xfrm>
            <a:off x="9402463" y="3687033"/>
            <a:ext cx="2927864" cy="2927864"/>
          </a:xfrm>
          <a:prstGeom prst="rect">
            <a:avLst/>
          </a:prstGeom>
        </p:spPr>
      </p:pic>
    </p:spTree>
    <p:extLst>
      <p:ext uri="{BB962C8B-B14F-4D97-AF65-F5344CB8AC3E}">
        <p14:creationId xmlns:p14="http://schemas.microsoft.com/office/powerpoint/2010/main" val="2856934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2E1B8-1935-42A6-A7E9-3BE2F64448A1}"/>
              </a:ext>
            </a:extLst>
          </p:cNvPr>
          <p:cNvSpPr>
            <a:spLocks noGrp="1"/>
          </p:cNvSpPr>
          <p:nvPr>
            <p:ph type="title"/>
          </p:nvPr>
        </p:nvSpPr>
        <p:spPr>
          <a:xfrm>
            <a:off x="134334" y="1991002"/>
            <a:ext cx="11822314" cy="1437998"/>
          </a:xfrm>
        </p:spPr>
        <p:txBody>
          <a:bodyPr>
            <a:noAutofit/>
          </a:bodyPr>
          <a:lstStyle/>
          <a:p>
            <a:r>
              <a:rPr lang="en-US" sz="3600" b="1" dirty="0"/>
              <a:t>There is fruit available for all children but your child can bring in a snack from home. Just one as some children are bringing too many.  </a:t>
            </a:r>
            <a:br>
              <a:rPr lang="en-US" sz="3600" b="1" dirty="0"/>
            </a:br>
            <a:r>
              <a:rPr lang="en-US" sz="4000" b="1" dirty="0">
                <a:solidFill>
                  <a:srgbClr val="FF0000"/>
                </a:solidFill>
              </a:rPr>
              <a:t>If they bring a snack box please ensure it is labelled just like their jumper!!!</a:t>
            </a:r>
            <a:br>
              <a:rPr lang="en-US" sz="3600" b="1" dirty="0"/>
            </a:br>
            <a:r>
              <a:rPr lang="en-US" sz="3600" b="1" dirty="0"/>
              <a:t>Remember our school is a healthy school so no chocolate bars </a:t>
            </a:r>
            <a:r>
              <a:rPr lang="en-US" sz="3600" b="1" dirty="0" err="1"/>
              <a:t>please.</a:t>
            </a:r>
            <a:r>
              <a:rPr lang="en-US" sz="4000" b="1" dirty="0" err="1"/>
              <a:t>Please</a:t>
            </a:r>
            <a:r>
              <a:rPr lang="en-US" sz="4000" b="1" dirty="0"/>
              <a:t> remember we are a nut-free school. We do have children with severe allergies </a:t>
            </a:r>
            <a:endParaRPr lang="en-GB" sz="3200" b="1" dirty="0"/>
          </a:p>
        </p:txBody>
      </p:sp>
      <p:pic>
        <p:nvPicPr>
          <p:cNvPr id="4" name="Picture 3" descr="Fruit clipart Images - Free Download on Magnific (formerly Freepik)">
            <a:extLst>
              <a:ext uri="{FF2B5EF4-FFF2-40B4-BE49-F238E27FC236}">
                <a16:creationId xmlns:a16="http://schemas.microsoft.com/office/drawing/2014/main" id="{EF86712E-216C-FF00-38B2-6FCEE1C5AB1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966" b="96782" l="2568" r="95676">
                        <a14:foregroundMark x1="13784" y1="63218" x2="36486" y2="62529"/>
                        <a14:foregroundMark x1="36486" y1="62529" x2="50270" y2="62989"/>
                        <a14:foregroundMark x1="88649" y1="82069" x2="37432" y2="60690"/>
                        <a14:foregroundMark x1="95676" y1="13563" x2="86486" y2="47816"/>
                        <a14:foregroundMark x1="7703" y1="60230" x2="18919" y2="65287"/>
                        <a14:foregroundMark x1="2568" y1="58161" x2="10946" y2="61609"/>
                        <a14:foregroundMark x1="31351" y1="91724" x2="33378" y2="78391"/>
                        <a14:foregroundMark x1="56216" y1="93793" x2="55946" y2="75172"/>
                        <a14:foregroundMark x1="79189" y1="96782" x2="77162" y2="85517"/>
                      </a14:backgroundRemoval>
                    </a14:imgEffect>
                  </a14:imgLayer>
                </a14:imgProps>
              </a:ext>
            </a:extLst>
          </a:blip>
          <a:stretch>
            <a:fillRect/>
          </a:stretch>
        </p:blipFill>
        <p:spPr>
          <a:xfrm>
            <a:off x="6724891" y="3968139"/>
            <a:ext cx="4916086" cy="2889861"/>
          </a:xfrm>
          <a:prstGeom prst="rect">
            <a:avLst/>
          </a:prstGeom>
        </p:spPr>
      </p:pic>
    </p:spTree>
    <p:extLst>
      <p:ext uri="{BB962C8B-B14F-4D97-AF65-F5344CB8AC3E}">
        <p14:creationId xmlns:p14="http://schemas.microsoft.com/office/powerpoint/2010/main" val="2906762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98" y="-868101"/>
            <a:ext cx="12145790" cy="3874366"/>
          </a:xfrm>
        </p:spPr>
        <p:txBody>
          <a:bodyPr>
            <a:noAutofit/>
          </a:bodyPr>
          <a:lstStyle/>
          <a:p>
            <a:br>
              <a:rPr lang="en-GB" sz="3200" dirty="0"/>
            </a:br>
            <a:r>
              <a:rPr lang="en-GB" sz="3200" dirty="0"/>
              <a:t>In Re we are learning about </a:t>
            </a:r>
            <a:r>
              <a:rPr lang="en-GB" b="1" dirty="0">
                <a:solidFill>
                  <a:srgbClr val="0070C0"/>
                </a:solidFill>
              </a:rPr>
              <a:t>The Creation Story. </a:t>
            </a:r>
            <a:br>
              <a:rPr lang="en-GB" sz="3200" dirty="0"/>
            </a:br>
            <a:r>
              <a:rPr lang="en-GB" sz="3200" dirty="0"/>
              <a:t>We are encouraging the children to think about our wonderful world linking with our science knowledge on senses- What can we see? What can we hear? What does...feel like?</a:t>
            </a:r>
          </a:p>
        </p:txBody>
      </p:sp>
      <p:pic>
        <p:nvPicPr>
          <p:cNvPr id="4" name="Picture 3">
            <a:extLst>
              <a:ext uri="{FF2B5EF4-FFF2-40B4-BE49-F238E27FC236}">
                <a16:creationId xmlns:a16="http://schemas.microsoft.com/office/drawing/2014/main" id="{73A43B24-6BC4-356F-349A-121E8ED49C5C}"/>
              </a:ext>
            </a:extLst>
          </p:cNvPr>
          <p:cNvPicPr>
            <a:picLocks noChangeAspect="1"/>
          </p:cNvPicPr>
          <p:nvPr/>
        </p:nvPicPr>
        <p:blipFill>
          <a:blip r:embed="rId2"/>
          <a:stretch>
            <a:fillRect/>
          </a:stretch>
        </p:blipFill>
        <p:spPr>
          <a:xfrm>
            <a:off x="3238500" y="2405905"/>
            <a:ext cx="5715000" cy="4314825"/>
          </a:xfrm>
          <a:prstGeom prst="rect">
            <a:avLst/>
          </a:prstGeom>
        </p:spPr>
      </p:pic>
    </p:spTree>
    <p:extLst>
      <p:ext uri="{BB962C8B-B14F-4D97-AF65-F5344CB8AC3E}">
        <p14:creationId xmlns:p14="http://schemas.microsoft.com/office/powerpoint/2010/main" val="3772074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480EB-7641-4B0B-9C25-95DACBC878F4}"/>
              </a:ext>
            </a:extLst>
          </p:cNvPr>
          <p:cNvSpPr>
            <a:spLocks noGrp="1"/>
          </p:cNvSpPr>
          <p:nvPr>
            <p:ph type="title"/>
          </p:nvPr>
        </p:nvSpPr>
        <p:spPr>
          <a:xfrm>
            <a:off x="726908" y="2766218"/>
            <a:ext cx="10515600" cy="1325563"/>
          </a:xfrm>
        </p:spPr>
        <p:txBody>
          <a:bodyPr>
            <a:noAutofit/>
          </a:bodyPr>
          <a:lstStyle/>
          <a:p>
            <a:r>
              <a:rPr lang="en-US" dirty="0">
                <a:solidFill>
                  <a:srgbClr val="0070C0"/>
                </a:solidFill>
              </a:rPr>
              <a:t>Big </a:t>
            </a:r>
            <a:r>
              <a:rPr lang="en-US" dirty="0" err="1">
                <a:solidFill>
                  <a:srgbClr val="0070C0"/>
                </a:solidFill>
              </a:rPr>
              <a:t>Maths</a:t>
            </a:r>
            <a:r>
              <a:rPr lang="en-US" dirty="0">
                <a:solidFill>
                  <a:srgbClr val="0070C0"/>
                </a:solidFill>
              </a:rPr>
              <a:t> – </a:t>
            </a:r>
            <a:r>
              <a:rPr lang="en-US" b="1" dirty="0">
                <a:solidFill>
                  <a:srgbClr val="0070C0"/>
                </a:solidFill>
              </a:rPr>
              <a:t>CLIC</a:t>
            </a:r>
            <a:br>
              <a:rPr lang="en-US" b="1" dirty="0"/>
            </a:br>
            <a:br>
              <a:rPr lang="en-US" dirty="0"/>
            </a:br>
            <a:r>
              <a:rPr lang="en-US" b="1" dirty="0"/>
              <a:t>C</a:t>
            </a:r>
            <a:r>
              <a:rPr lang="en-US" dirty="0"/>
              <a:t>-Counting, </a:t>
            </a:r>
            <a:r>
              <a:rPr lang="en-US" b="1" dirty="0"/>
              <a:t>L</a:t>
            </a:r>
            <a:r>
              <a:rPr lang="en-US" dirty="0"/>
              <a:t>-Learn-</a:t>
            </a:r>
            <a:r>
              <a:rPr lang="en-US" dirty="0" err="1"/>
              <a:t>its,</a:t>
            </a:r>
            <a:r>
              <a:rPr lang="en-US" b="1" dirty="0" err="1"/>
              <a:t>I</a:t>
            </a:r>
            <a:r>
              <a:rPr lang="en-US" dirty="0"/>
              <a:t>-It’s nothing new, </a:t>
            </a:r>
            <a:r>
              <a:rPr lang="en-US" b="1" dirty="0"/>
              <a:t>C</a:t>
            </a:r>
            <a:r>
              <a:rPr lang="en-US" dirty="0"/>
              <a:t>-Calculations.</a:t>
            </a:r>
            <a:br>
              <a:rPr lang="en-US" dirty="0"/>
            </a:br>
            <a:br>
              <a:rPr lang="en-US" dirty="0"/>
            </a:br>
            <a:r>
              <a:rPr lang="en-US" dirty="0"/>
              <a:t>This half term the children are working on CLIC 2/3  moving onto 4 which includes learning their number bonds to 10, doubles and counting forwards and backwards to 20.</a:t>
            </a:r>
            <a:br>
              <a:rPr lang="en-US" dirty="0"/>
            </a:br>
            <a:r>
              <a:rPr lang="en-US" dirty="0"/>
              <a:t> </a:t>
            </a:r>
            <a:endParaRPr lang="en-GB" dirty="0"/>
          </a:p>
        </p:txBody>
      </p:sp>
    </p:spTree>
    <p:extLst>
      <p:ext uri="{BB962C8B-B14F-4D97-AF65-F5344CB8AC3E}">
        <p14:creationId xmlns:p14="http://schemas.microsoft.com/office/powerpoint/2010/main" val="2455794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509" y="2563379"/>
            <a:ext cx="10515600" cy="1325563"/>
          </a:xfrm>
        </p:spPr>
        <p:txBody>
          <a:bodyPr>
            <a:normAutofit fontScale="90000"/>
          </a:bodyPr>
          <a:lstStyle/>
          <a:p>
            <a:r>
              <a:rPr lang="en-GB" b="1" dirty="0">
                <a:solidFill>
                  <a:srgbClr val="0070C0"/>
                </a:solidFill>
              </a:rPr>
              <a:t>Phonics</a:t>
            </a:r>
            <a:br>
              <a:rPr lang="en-GB" dirty="0"/>
            </a:br>
            <a:r>
              <a:rPr lang="en-GB" dirty="0"/>
              <a:t>we are currently revisiting the learned sounds from Reception, please practise their sounds with them. We are working on putting some sounds together and blending them into words. </a:t>
            </a:r>
            <a:br>
              <a:rPr lang="en-GB" dirty="0"/>
            </a:br>
            <a:r>
              <a:rPr lang="en-GB" dirty="0"/>
              <a:t>C a t=cat                   </a:t>
            </a:r>
            <a:r>
              <a:rPr lang="en-GB" dirty="0" err="1"/>
              <a:t>sh</a:t>
            </a:r>
            <a:r>
              <a:rPr lang="en-GB" dirty="0"/>
              <a:t>  </a:t>
            </a:r>
            <a:r>
              <a:rPr lang="en-GB" dirty="0" err="1"/>
              <a:t>i</a:t>
            </a:r>
            <a:r>
              <a:rPr lang="en-GB" dirty="0"/>
              <a:t> p =ship</a:t>
            </a:r>
            <a:br>
              <a:rPr lang="en-GB" dirty="0"/>
            </a:br>
            <a:br>
              <a:rPr lang="en-GB" dirty="0"/>
            </a:br>
            <a:r>
              <a:rPr lang="en-GB" b="1" dirty="0">
                <a:solidFill>
                  <a:srgbClr val="0070C0"/>
                </a:solidFill>
              </a:rPr>
              <a:t>Science</a:t>
            </a:r>
            <a:r>
              <a:rPr lang="en-GB" b="1" dirty="0"/>
              <a:t> </a:t>
            </a:r>
            <a:br>
              <a:rPr lang="en-GB" b="1" dirty="0"/>
            </a:br>
            <a:r>
              <a:rPr lang="en-GB" dirty="0"/>
              <a:t>We are learning to recognise and name different parts of our bodies and will be using our senses for writing. </a:t>
            </a:r>
          </a:p>
        </p:txBody>
      </p:sp>
    </p:spTree>
    <p:extLst>
      <p:ext uri="{BB962C8B-B14F-4D97-AF65-F5344CB8AC3E}">
        <p14:creationId xmlns:p14="http://schemas.microsoft.com/office/powerpoint/2010/main" val="55242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69932-262A-447C-AE81-96BB6753DFC3}"/>
              </a:ext>
            </a:extLst>
          </p:cNvPr>
          <p:cNvSpPr>
            <a:spLocks noGrp="1"/>
          </p:cNvSpPr>
          <p:nvPr>
            <p:ph type="title"/>
          </p:nvPr>
        </p:nvSpPr>
        <p:spPr>
          <a:xfrm>
            <a:off x="435006" y="461378"/>
            <a:ext cx="10515600" cy="1325563"/>
          </a:xfrm>
        </p:spPr>
        <p:txBody>
          <a:bodyPr>
            <a:normAutofit fontScale="90000"/>
          </a:bodyPr>
          <a:lstStyle/>
          <a:p>
            <a:br>
              <a:rPr lang="en-US" b="1" dirty="0"/>
            </a:br>
            <a:br>
              <a:rPr lang="en-US" b="1" dirty="0"/>
            </a:br>
            <a:br>
              <a:rPr lang="en-US" b="1" dirty="0"/>
            </a:br>
            <a:br>
              <a:rPr lang="en-US" b="1" dirty="0"/>
            </a:br>
            <a:r>
              <a:rPr lang="en-US" sz="6700" b="1" dirty="0">
                <a:solidFill>
                  <a:srgbClr val="0070C0"/>
                </a:solidFill>
              </a:rPr>
              <a:t>Our topic</a:t>
            </a:r>
            <a:br>
              <a:rPr lang="en-US" b="1" dirty="0"/>
            </a:br>
            <a:br>
              <a:rPr lang="en-US" b="1" dirty="0"/>
            </a:br>
            <a:br>
              <a:rPr lang="en-US" b="1" dirty="0"/>
            </a:br>
            <a:endParaRPr lang="en-GB" b="1" dirty="0"/>
          </a:p>
        </p:txBody>
      </p:sp>
      <p:sp>
        <p:nvSpPr>
          <p:cNvPr id="3" name="Content Placeholder 2">
            <a:extLst>
              <a:ext uri="{FF2B5EF4-FFF2-40B4-BE49-F238E27FC236}">
                <a16:creationId xmlns:a16="http://schemas.microsoft.com/office/drawing/2014/main" id="{29012EDE-0C9F-4B27-AFE6-E5E2D6EC9C78}"/>
              </a:ext>
            </a:extLst>
          </p:cNvPr>
          <p:cNvSpPr>
            <a:spLocks noGrp="1"/>
          </p:cNvSpPr>
          <p:nvPr>
            <p:ph idx="1"/>
          </p:nvPr>
        </p:nvSpPr>
        <p:spPr>
          <a:xfrm>
            <a:off x="435006" y="1852437"/>
            <a:ext cx="11756994" cy="5282213"/>
          </a:xfrm>
        </p:spPr>
        <p:txBody>
          <a:bodyPr/>
          <a:lstStyle/>
          <a:p>
            <a:r>
              <a:rPr lang="en-US" dirty="0"/>
              <a:t>All about what makes me special?</a:t>
            </a:r>
          </a:p>
          <a:p>
            <a:pPr marL="0" indent="0">
              <a:buNone/>
            </a:pPr>
            <a:endParaRPr lang="en-US" dirty="0"/>
          </a:p>
          <a:p>
            <a:r>
              <a:rPr lang="en-US" dirty="0"/>
              <a:t>Pictures /photos will be put on the  class learning zone on the website please send an email to the school office to allow pictures to be taken and uploaded as this is key to their learning.</a:t>
            </a:r>
          </a:p>
          <a:p>
            <a:endParaRPr lang="en-GB" dirty="0"/>
          </a:p>
          <a:p>
            <a:r>
              <a:rPr lang="en-GB" dirty="0"/>
              <a:t>The children will be given a homework book. This is for children to complete with their family at home.</a:t>
            </a:r>
          </a:p>
        </p:txBody>
      </p:sp>
    </p:spTree>
    <p:extLst>
      <p:ext uri="{BB962C8B-B14F-4D97-AF65-F5344CB8AC3E}">
        <p14:creationId xmlns:p14="http://schemas.microsoft.com/office/powerpoint/2010/main" val="764291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D1AF-0FE5-4689-9EE0-B2E92CFD3E00}"/>
              </a:ext>
            </a:extLst>
          </p:cNvPr>
          <p:cNvSpPr>
            <a:spLocks noGrp="1"/>
          </p:cNvSpPr>
          <p:nvPr>
            <p:ph type="title"/>
          </p:nvPr>
        </p:nvSpPr>
        <p:spPr/>
        <p:txBody>
          <a:bodyPr/>
          <a:lstStyle/>
          <a:p>
            <a:r>
              <a:rPr lang="en-US" dirty="0"/>
              <a:t>Website- </a:t>
            </a:r>
            <a:r>
              <a:rPr lang="en-US" dirty="0">
                <a:hlinkClick r:id="rId2"/>
              </a:rPr>
              <a:t>www.st-helens.southend.sch.uk</a:t>
            </a:r>
            <a:r>
              <a:rPr lang="en-US" dirty="0"/>
              <a:t>  </a:t>
            </a:r>
            <a:endParaRPr lang="en-GB" dirty="0"/>
          </a:p>
        </p:txBody>
      </p:sp>
      <p:sp>
        <p:nvSpPr>
          <p:cNvPr id="3" name="Content Placeholder 2">
            <a:extLst>
              <a:ext uri="{FF2B5EF4-FFF2-40B4-BE49-F238E27FC236}">
                <a16:creationId xmlns:a16="http://schemas.microsoft.com/office/drawing/2014/main" id="{A39D9880-624D-4333-BA46-CF72067499A1}"/>
              </a:ext>
            </a:extLst>
          </p:cNvPr>
          <p:cNvSpPr>
            <a:spLocks noGrp="1"/>
          </p:cNvSpPr>
          <p:nvPr>
            <p:ph idx="1"/>
          </p:nvPr>
        </p:nvSpPr>
        <p:spPr>
          <a:xfrm>
            <a:off x="642554" y="1855213"/>
            <a:ext cx="10515600" cy="5239545"/>
          </a:xfrm>
        </p:spPr>
        <p:txBody>
          <a:bodyPr>
            <a:normAutofit/>
          </a:bodyPr>
          <a:lstStyle/>
          <a:p>
            <a:r>
              <a:rPr lang="en-US" dirty="0"/>
              <a:t>The schools website is full of information and copies of the newsletter can be found on there although everyone is sent by email on a Friday if you would like a hard copy let us know. Important dates for class trips assemblies and performances are on there as well as pictures of what the children get up to during the week.</a:t>
            </a:r>
          </a:p>
          <a:p>
            <a:endParaRPr lang="en-US" dirty="0"/>
          </a:p>
          <a:p>
            <a:r>
              <a:rPr lang="en-US" dirty="0"/>
              <a:t>Year 1 learning zone – </a:t>
            </a:r>
            <a:r>
              <a:rPr lang="en-US" dirty="0" err="1"/>
              <a:t>st-helens</a:t>
            </a:r>
            <a:r>
              <a:rPr lang="en-US" dirty="0"/>
              <a:t> </a:t>
            </a:r>
            <a:r>
              <a:rPr lang="en-US" dirty="0" err="1"/>
              <a:t>westcliff</a:t>
            </a:r>
            <a:r>
              <a:rPr lang="en-US" dirty="0"/>
              <a:t> website – (then to curriculum- then to classes- then to year 1-) this will be updated with pictures of activities and also has the topic web and homework web .</a:t>
            </a:r>
          </a:p>
        </p:txBody>
      </p:sp>
    </p:spTree>
    <p:extLst>
      <p:ext uri="{BB962C8B-B14F-4D97-AF65-F5344CB8AC3E}">
        <p14:creationId xmlns:p14="http://schemas.microsoft.com/office/powerpoint/2010/main" val="871095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9666" y="922502"/>
            <a:ext cx="11174937" cy="4339650"/>
          </a:xfrm>
          <a:prstGeom prst="rect">
            <a:avLst/>
          </a:prstGeom>
          <a:noFill/>
        </p:spPr>
        <p:txBody>
          <a:bodyPr wrap="square" rtlCol="0">
            <a:spAutoFit/>
          </a:bodyPr>
          <a:lstStyle/>
          <a:p>
            <a:r>
              <a:rPr lang="en-GB" sz="4800" b="1" dirty="0"/>
              <a:t>Any Questions or concerns please talk to us or you can send an email to the school office or email us direct on </a:t>
            </a:r>
          </a:p>
          <a:p>
            <a:endParaRPr lang="en-GB" sz="4800" b="1" dirty="0"/>
          </a:p>
          <a:p>
            <a:r>
              <a:rPr lang="en-GB" sz="4800" b="1" dirty="0">
                <a:hlinkClick r:id="rId2"/>
              </a:rPr>
              <a:t>year1@st-helens.southend.sch.uk</a:t>
            </a:r>
            <a:r>
              <a:rPr lang="en-GB" sz="4800" b="1" dirty="0"/>
              <a:t> </a:t>
            </a:r>
          </a:p>
          <a:p>
            <a:endParaRPr lang="en-GB" dirty="0"/>
          </a:p>
          <a:p>
            <a:endParaRPr lang="en-GB" dirty="0"/>
          </a:p>
        </p:txBody>
      </p:sp>
    </p:spTree>
    <p:extLst>
      <p:ext uri="{BB962C8B-B14F-4D97-AF65-F5344CB8AC3E}">
        <p14:creationId xmlns:p14="http://schemas.microsoft.com/office/powerpoint/2010/main" val="2537338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746</Words>
  <Application>Microsoft Office PowerPoint</Application>
  <PresentationFormat>Widescreen</PresentationFormat>
  <Paragraphs>34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  St John Fisher’s and  St Margarets’s</vt:lpstr>
      <vt:lpstr>PowerPoint Presentation</vt:lpstr>
      <vt:lpstr>PowerPoint Presentation</vt:lpstr>
      <vt:lpstr>Important information PE is on a Friday.   Children come into school with their PE Kit on.  Children can wear a plain coloured t-shirt reflecting the house they are in or the school yellow t-shirt.   Children also need a water bottle, please name it! Trainers not plimsoles please and no earrings.  If your child wears earrings make sure they can take them out by themselves.  </vt:lpstr>
      <vt:lpstr>There is fruit available for all children but your child can bring in a snack from home. Just one as some children are bringing too many.   If they bring a snack box please ensure it is labelled just like their jumper!!! Remember our school is a healthy school so no chocolate bars please.Please remember we are a nut-free school. We do have children with severe allergies </vt:lpstr>
      <vt:lpstr> In Re we are learning about The Creation Story.  We are encouraging the children to think about our wonderful world linking with our science knowledge on senses- What can we see? What can we hear? What does...feel like?</vt:lpstr>
      <vt:lpstr>Big Maths – CLIC  C-Counting, L-Learn-its,I-It’s nothing new, C-Calculations.  This half term the children are working on CLIC 2/3  moving onto 4 which includes learning their number bonds to 10, doubles and counting forwards and backwards to 20.  </vt:lpstr>
      <vt:lpstr>Phonics we are currently revisiting the learned sounds from Reception, please practise their sounds with them. We are working on putting some sounds together and blending them into words.  C a t=cat                   sh  i p =ship  Science  We are learning to recognise and name different parts of our bodies and will be using our senses for writing. </vt:lpstr>
      <vt:lpstr>    Our topic   </vt:lpstr>
      <vt:lpstr>Website- www.st-helens.southend.sch.uk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Seahorse and Oyster Classes</dc:title>
  <dc:creator>Louise Conyard</dc:creator>
  <cp:lastModifiedBy>Louise Conyard</cp:lastModifiedBy>
  <cp:revision>21</cp:revision>
  <dcterms:created xsi:type="dcterms:W3CDTF">2023-09-11T08:32:58Z</dcterms:created>
  <dcterms:modified xsi:type="dcterms:W3CDTF">2026-09-16T13:23:02Z</dcterms:modified>
</cp:coreProperties>
</file>