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g3QlbMJaZu6V/1uRNdFmlDxHXl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customschemas.google.com/relationships/presentationmetadata" Target="metadata"/><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0207cf6732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g30207cf673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8ecf3868c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f8ecf3868c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8ecf3868c_1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f8ecf3868c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7f4415331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7f4415331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7f44153313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7f4415331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0065d3e58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30065d3e58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9"/>
          <p:cNvSpPr/>
          <p:nvPr>
            <p:ph idx="2" type="pic"/>
          </p:nvPr>
        </p:nvSpPr>
        <p:spPr>
          <a:xfrm>
            <a:off x="5183188" y="987425"/>
            <a:ext cx="6172200" cy="4873625"/>
          </a:xfrm>
          <a:prstGeom prst="rect">
            <a:avLst/>
          </a:prstGeom>
          <a:noFill/>
          <a:ln>
            <a:noFill/>
          </a:ln>
        </p:spPr>
      </p:sp>
      <p:sp>
        <p:nvSpPr>
          <p:cNvPr id="64" name="Google Shape;64;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344725" y="2422238"/>
            <a:ext cx="9144000" cy="380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a:solidFill>
                  <a:srgbClr val="4A86E8"/>
                </a:solidFill>
              </a:rPr>
              <a:t>Welcome to Year 2!</a:t>
            </a:r>
            <a:endParaRPr b="1">
              <a:solidFill>
                <a:srgbClr val="4A86E8"/>
              </a:solidFill>
            </a:endParaRPr>
          </a:p>
          <a:p>
            <a:pPr indent="0" lvl="0" marL="0" rtl="0" algn="ctr">
              <a:lnSpc>
                <a:spcPct val="90000"/>
              </a:lnSpc>
              <a:spcBef>
                <a:spcPts val="0"/>
              </a:spcBef>
              <a:spcAft>
                <a:spcPts val="0"/>
              </a:spcAft>
              <a:buClr>
                <a:schemeClr val="dk1"/>
              </a:buClr>
              <a:buSzPts val="6000"/>
              <a:buFont typeface="Calibri"/>
              <a:buNone/>
            </a:pPr>
            <a:r>
              <a:t/>
            </a:r>
            <a:endParaRPr b="1">
              <a:solidFill>
                <a:srgbClr val="4A86E8"/>
              </a:solidFill>
            </a:endParaRPr>
          </a:p>
          <a:p>
            <a:pPr indent="0" lvl="0" marL="0" rtl="0" algn="ctr">
              <a:lnSpc>
                <a:spcPct val="90000"/>
              </a:lnSpc>
              <a:spcBef>
                <a:spcPts val="0"/>
              </a:spcBef>
              <a:spcAft>
                <a:spcPts val="0"/>
              </a:spcAft>
              <a:buClr>
                <a:schemeClr val="dk1"/>
              </a:buClr>
              <a:buSzPts val="6000"/>
              <a:buFont typeface="Calibri"/>
              <a:buNone/>
            </a:pPr>
            <a:r>
              <a:rPr b="1" lang="en-US">
                <a:solidFill>
                  <a:srgbClr val="4A86E8"/>
                </a:solidFill>
              </a:rPr>
              <a:t>Parent Meeting </a:t>
            </a:r>
            <a:endParaRPr b="1">
              <a:solidFill>
                <a:srgbClr val="4A86E8"/>
              </a:solidFill>
            </a:endParaRPr>
          </a:p>
          <a:p>
            <a:pPr indent="0" lvl="0" marL="0" rtl="0" algn="ctr">
              <a:lnSpc>
                <a:spcPct val="90000"/>
              </a:lnSpc>
              <a:spcBef>
                <a:spcPts val="0"/>
              </a:spcBef>
              <a:spcAft>
                <a:spcPts val="0"/>
              </a:spcAft>
              <a:buClr>
                <a:schemeClr val="dk1"/>
              </a:buClr>
              <a:buSzPts val="6000"/>
              <a:buFont typeface="Calibri"/>
              <a:buNone/>
            </a:pPr>
            <a:r>
              <a:t/>
            </a:r>
            <a:endParaRPr b="1">
              <a:solidFill>
                <a:srgbClr val="4A86E8"/>
              </a:solidFill>
            </a:endParaRPr>
          </a:p>
        </p:txBody>
      </p:sp>
      <p:pic>
        <p:nvPicPr>
          <p:cNvPr id="85" name="Google Shape;85;p1"/>
          <p:cNvPicPr preferRelativeResize="0"/>
          <p:nvPr/>
        </p:nvPicPr>
        <p:blipFill rotWithShape="1">
          <a:blip r:embed="rId3">
            <a:alphaModFix/>
          </a:blip>
          <a:srcRect b="0" l="0" r="0" t="0"/>
          <a:stretch/>
        </p:blipFill>
        <p:spPr>
          <a:xfrm>
            <a:off x="2620436" y="487008"/>
            <a:ext cx="6324440" cy="19352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nvSpPr>
        <p:spPr>
          <a:xfrm>
            <a:off x="151200" y="651825"/>
            <a:ext cx="118140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1" lang="en-US" sz="4800">
                <a:solidFill>
                  <a:schemeClr val="dk1"/>
                </a:solidFill>
                <a:latin typeface="Calibri"/>
                <a:ea typeface="Calibri"/>
                <a:cs typeface="Calibri"/>
                <a:sym typeface="Calibri"/>
              </a:rPr>
              <a:t>St. Ursula-</a:t>
            </a:r>
            <a:endParaRPr b="1"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Calibri"/>
                <a:ea typeface="Calibri"/>
                <a:cs typeface="Calibri"/>
                <a:sym typeface="Calibri"/>
              </a:rPr>
              <a:t> </a:t>
            </a:r>
            <a:r>
              <a:rPr b="0" i="0" lang="en-US" sz="4800" u="none" cap="none" strike="noStrike">
                <a:solidFill>
                  <a:schemeClr val="dk1"/>
                </a:solidFill>
                <a:latin typeface="Calibri"/>
                <a:ea typeface="Calibri"/>
                <a:cs typeface="Calibri"/>
                <a:sym typeface="Calibri"/>
              </a:rPr>
              <a:t>M</a:t>
            </a:r>
            <a:r>
              <a:rPr lang="en-US" sz="4800">
                <a:solidFill>
                  <a:schemeClr val="dk1"/>
                </a:solidFill>
                <a:latin typeface="Calibri"/>
                <a:ea typeface="Calibri"/>
                <a:cs typeface="Calibri"/>
                <a:sym typeface="Calibri"/>
              </a:rPr>
              <a:t>rs Kearney</a:t>
            </a:r>
            <a:r>
              <a:rPr lang="en-US">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(Mon, Tues, Wed)</a:t>
            </a:r>
            <a:r>
              <a:rPr lang="en-US" sz="4800">
                <a:solidFill>
                  <a:schemeClr val="dk1"/>
                </a:solidFill>
                <a:latin typeface="Calibri"/>
                <a:ea typeface="Calibri"/>
                <a:cs typeface="Calibri"/>
                <a:sym typeface="Calibri"/>
              </a:rPr>
              <a:t>,</a:t>
            </a:r>
            <a:r>
              <a:rPr b="0" i="0" lang="en-US" sz="4800" u="none" cap="none" strike="noStrike">
                <a:solidFill>
                  <a:schemeClr val="dk1"/>
                </a:solidFill>
                <a:latin typeface="Calibri"/>
                <a:ea typeface="Calibri"/>
                <a:cs typeface="Calibri"/>
                <a:sym typeface="Calibri"/>
              </a:rPr>
              <a:t> </a:t>
            </a:r>
            <a:r>
              <a:rPr lang="en-US" sz="4800">
                <a:solidFill>
                  <a:schemeClr val="dk1"/>
                </a:solidFill>
                <a:latin typeface="Calibri"/>
                <a:ea typeface="Calibri"/>
                <a:cs typeface="Calibri"/>
                <a:sym typeface="Calibri"/>
              </a:rPr>
              <a:t>Mrs Driscoll </a:t>
            </a:r>
            <a:r>
              <a:rPr lang="en-US" sz="2200">
                <a:solidFill>
                  <a:schemeClr val="dk1"/>
                </a:solidFill>
                <a:latin typeface="Calibri"/>
                <a:ea typeface="Calibri"/>
                <a:cs typeface="Calibri"/>
                <a:sym typeface="Calibri"/>
              </a:rPr>
              <a:t>(Wed, Thurs, Fri)</a:t>
            </a:r>
            <a:endParaRPr sz="1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lang="en-US" sz="4800">
                <a:solidFill>
                  <a:schemeClr val="dk1"/>
                </a:solidFill>
                <a:latin typeface="Calibri"/>
                <a:ea typeface="Calibri"/>
                <a:cs typeface="Calibri"/>
                <a:sym typeface="Calibri"/>
              </a:rPr>
              <a:t>&amp; </a:t>
            </a:r>
            <a:r>
              <a:rPr b="0" i="0" lang="en-US" sz="4800" u="none" cap="none" strike="noStrike">
                <a:solidFill>
                  <a:schemeClr val="dk1"/>
                </a:solidFill>
                <a:latin typeface="Calibri"/>
                <a:ea typeface="Calibri"/>
                <a:cs typeface="Calibri"/>
                <a:sym typeface="Calibri"/>
              </a:rPr>
              <a:t>Miss </a:t>
            </a:r>
            <a:r>
              <a:rPr lang="en-US" sz="4800">
                <a:solidFill>
                  <a:schemeClr val="dk1"/>
                </a:solidFill>
                <a:latin typeface="Calibri"/>
                <a:ea typeface="Calibri"/>
                <a:cs typeface="Calibri"/>
                <a:sym typeface="Calibri"/>
              </a:rPr>
              <a:t>Colwell</a:t>
            </a:r>
            <a:endParaRPr b="0"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b="1" lang="en-US" sz="4800">
                <a:solidFill>
                  <a:schemeClr val="dk1"/>
                </a:solidFill>
                <a:latin typeface="Calibri"/>
                <a:ea typeface="Calibri"/>
                <a:cs typeface="Calibri"/>
                <a:sym typeface="Calibri"/>
              </a:rPr>
              <a:t>St. Augustine</a:t>
            </a:r>
            <a:r>
              <a:rPr b="1" i="0" lang="en-US" sz="4800" u="none" cap="none" strike="noStrike">
                <a:solidFill>
                  <a:schemeClr val="dk1"/>
                </a:solidFill>
                <a:latin typeface="Calibri"/>
                <a:ea typeface="Calibri"/>
                <a:cs typeface="Calibri"/>
                <a:sym typeface="Calibri"/>
              </a:rPr>
              <a:t>–            </a:t>
            </a:r>
            <a:endParaRPr b="1"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Calibri"/>
                <a:ea typeface="Calibri"/>
                <a:cs typeface="Calibri"/>
                <a:sym typeface="Calibri"/>
              </a:rPr>
              <a:t> </a:t>
            </a:r>
            <a:r>
              <a:rPr b="0" i="0" lang="en-US" sz="4800" u="none" cap="none" strike="noStrike">
                <a:solidFill>
                  <a:schemeClr val="dk1"/>
                </a:solidFill>
                <a:latin typeface="Calibri"/>
                <a:ea typeface="Calibri"/>
                <a:cs typeface="Calibri"/>
                <a:sym typeface="Calibri"/>
              </a:rPr>
              <a:t>Miss </a:t>
            </a:r>
            <a:r>
              <a:rPr lang="en-US" sz="4800">
                <a:solidFill>
                  <a:schemeClr val="dk1"/>
                </a:solidFill>
                <a:latin typeface="Calibri"/>
                <a:ea typeface="Calibri"/>
                <a:cs typeface="Calibri"/>
                <a:sym typeface="Calibri"/>
              </a:rPr>
              <a:t>Paice</a:t>
            </a:r>
            <a:r>
              <a:rPr b="0" i="0" lang="en-US" sz="4800" u="none" cap="none" strike="noStrike">
                <a:solidFill>
                  <a:schemeClr val="dk1"/>
                </a:solidFill>
                <a:latin typeface="Calibri"/>
                <a:ea typeface="Calibri"/>
                <a:cs typeface="Calibri"/>
                <a:sym typeface="Calibri"/>
              </a:rPr>
              <a:t> </a:t>
            </a:r>
            <a:r>
              <a:rPr lang="en-US" sz="4800">
                <a:solidFill>
                  <a:schemeClr val="dk1"/>
                </a:solidFill>
                <a:latin typeface="Calibri"/>
                <a:ea typeface="Calibri"/>
                <a:cs typeface="Calibri"/>
                <a:sym typeface="Calibri"/>
              </a:rPr>
              <a:t>&amp;</a:t>
            </a:r>
            <a:r>
              <a:rPr b="0" i="0" lang="en-US" sz="4800" u="none" cap="none" strike="noStrike">
                <a:solidFill>
                  <a:schemeClr val="dk1"/>
                </a:solidFill>
                <a:latin typeface="Calibri"/>
                <a:ea typeface="Calibri"/>
                <a:cs typeface="Calibri"/>
                <a:sym typeface="Calibri"/>
              </a:rPr>
              <a:t> Mrs Cooper</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4"/>
          <p:cNvSpPr txBox="1"/>
          <p:nvPr>
            <p:ph type="title"/>
          </p:nvPr>
        </p:nvSpPr>
        <p:spPr>
          <a:xfrm>
            <a:off x="590925" y="709613"/>
            <a:ext cx="10515600" cy="4869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80"/>
              <a:buFont typeface="Calibri"/>
              <a:buNone/>
            </a:pPr>
            <a:br>
              <a:rPr lang="en-US" sz="2380"/>
            </a:br>
            <a:br>
              <a:rPr lang="en-US" sz="2380"/>
            </a:br>
            <a:r>
              <a:rPr b="1" lang="en-US" sz="2780">
                <a:latin typeface="Calibri"/>
                <a:ea typeface="Calibri"/>
                <a:cs typeface="Calibri"/>
                <a:sym typeface="Calibri"/>
              </a:rPr>
              <a:t>Snack</a:t>
            </a:r>
            <a:br>
              <a:rPr b="1" lang="en-US" sz="2780"/>
            </a:br>
            <a:r>
              <a:rPr lang="en-US" sz="2780"/>
              <a:t>Snacks should be </a:t>
            </a:r>
            <a:r>
              <a:rPr b="1" lang="en-US" sz="2780"/>
              <a:t>healthy</a:t>
            </a:r>
            <a:endParaRPr b="1" sz="2780"/>
          </a:p>
          <a:p>
            <a:pPr indent="0" lvl="0" marL="0" rtl="0" algn="l">
              <a:lnSpc>
                <a:spcPct val="90000"/>
              </a:lnSpc>
              <a:spcBef>
                <a:spcPts val="0"/>
              </a:spcBef>
              <a:spcAft>
                <a:spcPts val="0"/>
              </a:spcAft>
              <a:buClr>
                <a:schemeClr val="dk1"/>
              </a:buClr>
              <a:buSzPts val="2880"/>
              <a:buFont typeface="Calibri"/>
              <a:buNone/>
            </a:pPr>
            <a:r>
              <a:rPr b="1" lang="en-US" sz="2780"/>
              <a:t>E.g.</a:t>
            </a:r>
            <a:endParaRPr b="1" sz="2780"/>
          </a:p>
          <a:p>
            <a:pPr indent="-405130" lvl="0" marL="457200" rtl="0" algn="l">
              <a:lnSpc>
                <a:spcPct val="90000"/>
              </a:lnSpc>
              <a:spcBef>
                <a:spcPts val="0"/>
              </a:spcBef>
              <a:spcAft>
                <a:spcPts val="0"/>
              </a:spcAft>
              <a:buSzPts val="2780"/>
              <a:buChar char="-"/>
            </a:pPr>
            <a:r>
              <a:rPr b="1" lang="en-US" sz="2780"/>
              <a:t>fruit</a:t>
            </a:r>
            <a:endParaRPr b="1" sz="2780"/>
          </a:p>
          <a:p>
            <a:pPr indent="-405130" lvl="0" marL="457200" rtl="0" algn="l">
              <a:lnSpc>
                <a:spcPct val="90000"/>
              </a:lnSpc>
              <a:spcBef>
                <a:spcPts val="0"/>
              </a:spcBef>
              <a:spcAft>
                <a:spcPts val="0"/>
              </a:spcAft>
              <a:buSzPts val="2780"/>
              <a:buChar char="-"/>
            </a:pPr>
            <a:r>
              <a:rPr b="1" lang="en-US" sz="2780"/>
              <a:t>raisins</a:t>
            </a:r>
            <a:endParaRPr b="1" sz="2780"/>
          </a:p>
          <a:p>
            <a:pPr indent="-405130" lvl="0" marL="457200" rtl="0" algn="l">
              <a:lnSpc>
                <a:spcPct val="90000"/>
              </a:lnSpc>
              <a:spcBef>
                <a:spcPts val="0"/>
              </a:spcBef>
              <a:spcAft>
                <a:spcPts val="0"/>
              </a:spcAft>
              <a:buSzPts val="2780"/>
              <a:buChar char="-"/>
            </a:pPr>
            <a:r>
              <a:rPr b="1" lang="en-US" sz="2780"/>
              <a:t>vegetables</a:t>
            </a:r>
            <a:endParaRPr b="1" sz="2780"/>
          </a:p>
          <a:p>
            <a:pPr indent="-405130" lvl="0" marL="457200" rtl="0" algn="l">
              <a:lnSpc>
                <a:spcPct val="90000"/>
              </a:lnSpc>
              <a:spcBef>
                <a:spcPts val="0"/>
              </a:spcBef>
              <a:spcAft>
                <a:spcPts val="0"/>
              </a:spcAft>
              <a:buSzPts val="2780"/>
              <a:buChar char="-"/>
            </a:pPr>
            <a:r>
              <a:rPr b="1" lang="en-US" sz="2780"/>
              <a:t>plain biscuits</a:t>
            </a:r>
            <a:endParaRPr b="1" sz="2780"/>
          </a:p>
          <a:p>
            <a:pPr indent="-405130" lvl="0" marL="457200" rtl="0" algn="l">
              <a:lnSpc>
                <a:spcPct val="90000"/>
              </a:lnSpc>
              <a:spcBef>
                <a:spcPts val="0"/>
              </a:spcBef>
              <a:spcAft>
                <a:spcPts val="0"/>
              </a:spcAft>
              <a:buSzPts val="2780"/>
              <a:buChar char="-"/>
            </a:pPr>
            <a:r>
              <a:rPr b="1" lang="en-US" sz="2780"/>
              <a:t>breadsticks</a:t>
            </a:r>
            <a:endParaRPr b="1" sz="2780"/>
          </a:p>
          <a:p>
            <a:pPr indent="0" lvl="0" marL="0" rtl="0" algn="l">
              <a:lnSpc>
                <a:spcPct val="90000"/>
              </a:lnSpc>
              <a:spcBef>
                <a:spcPts val="0"/>
              </a:spcBef>
              <a:spcAft>
                <a:spcPts val="0"/>
              </a:spcAft>
              <a:buClr>
                <a:schemeClr val="dk1"/>
              </a:buClr>
              <a:buSzPts val="2880"/>
              <a:buFont typeface="Calibri"/>
              <a:buNone/>
            </a:pPr>
            <a:br>
              <a:rPr lang="en-US" sz="2780"/>
            </a:br>
            <a:r>
              <a:rPr b="1" lang="en-US" sz="2780" u="sng"/>
              <a:t>No</a:t>
            </a:r>
            <a:r>
              <a:rPr lang="en-US" sz="2780"/>
              <a:t> chocolate bars, cakes, sweets or crisps.</a:t>
            </a:r>
            <a:br>
              <a:rPr lang="en-US" sz="2780"/>
            </a:br>
            <a:endParaRPr sz="2780"/>
          </a:p>
          <a:p>
            <a:pPr indent="0" lvl="0" marL="0" rtl="0" algn="l">
              <a:lnSpc>
                <a:spcPct val="90000"/>
              </a:lnSpc>
              <a:spcBef>
                <a:spcPts val="0"/>
              </a:spcBef>
              <a:spcAft>
                <a:spcPts val="0"/>
              </a:spcAft>
              <a:buClr>
                <a:schemeClr val="dk1"/>
              </a:buClr>
              <a:buSzPts val="2880"/>
              <a:buFont typeface="Calibri"/>
              <a:buNone/>
            </a:pPr>
            <a:r>
              <a:rPr lang="en-US" sz="2780"/>
              <a:t>Fruit and vegetables from the school are offered to the children during break time.</a:t>
            </a:r>
            <a:br>
              <a:rPr lang="en-US" sz="3140"/>
            </a:br>
            <a:r>
              <a:rPr b="1" lang="en-US" sz="3140" u="sng"/>
              <a:t>Remember we are a nut-free school!</a:t>
            </a:r>
            <a:endParaRPr b="1" sz="3140" u="sng"/>
          </a:p>
        </p:txBody>
      </p:sp>
      <p:pic>
        <p:nvPicPr>
          <p:cNvPr descr="Allergies | Parents | Avonwood Primary ..." id="96" name="Google Shape;96;p4"/>
          <p:cNvPicPr preferRelativeResize="0"/>
          <p:nvPr/>
        </p:nvPicPr>
        <p:blipFill rotWithShape="1">
          <a:blip r:embed="rId3">
            <a:alphaModFix/>
          </a:blip>
          <a:srcRect b="0" l="0" r="0" t="0"/>
          <a:stretch/>
        </p:blipFill>
        <p:spPr>
          <a:xfrm>
            <a:off x="7773346" y="1030668"/>
            <a:ext cx="3764450" cy="3089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g30207cf6732_0_1"/>
          <p:cNvSpPr txBox="1"/>
          <p:nvPr>
            <p:ph type="title"/>
          </p:nvPr>
        </p:nvSpPr>
        <p:spPr>
          <a:xfrm>
            <a:off x="590925" y="709613"/>
            <a:ext cx="10515600" cy="4869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80"/>
              <a:buFont typeface="Calibri"/>
              <a:buNone/>
            </a:pPr>
            <a:r>
              <a:rPr lang="en-US" sz="3580"/>
              <a:t>Children do not need to bring in their own stationary. Everything in provided by school. </a:t>
            </a:r>
            <a:endParaRPr sz="3580"/>
          </a:p>
          <a:p>
            <a:pPr indent="0" lvl="0" marL="0" rtl="0" algn="l">
              <a:lnSpc>
                <a:spcPct val="90000"/>
              </a:lnSpc>
              <a:spcBef>
                <a:spcPts val="0"/>
              </a:spcBef>
              <a:spcAft>
                <a:spcPts val="0"/>
              </a:spcAft>
              <a:buClr>
                <a:schemeClr val="dk1"/>
              </a:buClr>
              <a:buSzPts val="2880"/>
              <a:buFont typeface="Calibri"/>
              <a:buNone/>
            </a:pPr>
            <a:r>
              <a:t/>
            </a:r>
            <a:endParaRPr sz="3580"/>
          </a:p>
          <a:p>
            <a:pPr indent="0" lvl="0" marL="0" rtl="0" algn="l">
              <a:lnSpc>
                <a:spcPct val="90000"/>
              </a:lnSpc>
              <a:spcBef>
                <a:spcPts val="0"/>
              </a:spcBef>
              <a:spcAft>
                <a:spcPts val="0"/>
              </a:spcAft>
              <a:buClr>
                <a:schemeClr val="dk1"/>
              </a:buClr>
              <a:buSzPts val="2880"/>
              <a:buFont typeface="Calibri"/>
              <a:buNone/>
            </a:pPr>
            <a:r>
              <a:rPr lang="en-US" sz="3580"/>
              <a:t>Children should not be sharing toys, keyrings, bracelets etc. in school. Please keep it at home.</a:t>
            </a:r>
            <a:endParaRPr sz="358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g3f8ecf3868c_1_12"/>
          <p:cNvSpPr txBox="1"/>
          <p:nvPr>
            <p:ph type="title"/>
          </p:nvPr>
        </p:nvSpPr>
        <p:spPr>
          <a:xfrm>
            <a:off x="838200" y="365125"/>
            <a:ext cx="10515600" cy="1325700"/>
          </a:xfrm>
          <a:prstGeom prst="rect">
            <a:avLst/>
          </a:prstGeom>
        </p:spPr>
        <p:txBody>
          <a:bodyPr anchorCtr="0" anchor="ctr" bIns="45700" lIns="91425" spcFirstLastPara="1" rIns="91425" wrap="square" tIns="45700">
            <a:normAutofit fontScale="90000"/>
          </a:bodyPr>
          <a:lstStyle/>
          <a:p>
            <a:pPr indent="-228600" lvl="0" marL="457200" rtl="0" algn="l">
              <a:lnSpc>
                <a:spcPct val="115000"/>
              </a:lnSpc>
              <a:spcBef>
                <a:spcPts val="0"/>
              </a:spcBef>
              <a:spcAft>
                <a:spcPts val="0"/>
              </a:spcAft>
              <a:buClr>
                <a:srgbClr val="000000"/>
              </a:buClr>
              <a:buSzPct val="27273"/>
              <a:buFont typeface="Montserrat"/>
              <a:buNone/>
            </a:pPr>
            <a:r>
              <a:t/>
            </a:r>
            <a:endParaRPr/>
          </a:p>
          <a:p>
            <a:pPr indent="0" lvl="0" marL="45720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spcBef>
                <a:spcPts val="0"/>
              </a:spcBef>
              <a:spcAft>
                <a:spcPts val="0"/>
              </a:spcAft>
              <a:buNone/>
            </a:pPr>
            <a:r>
              <a:t/>
            </a:r>
            <a:endParaRPr/>
          </a:p>
        </p:txBody>
      </p:sp>
      <p:sp>
        <p:nvSpPr>
          <p:cNvPr id="107" name="Google Shape;107;g3f8ecf3868c_1_12"/>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lnSpc>
                <a:spcPct val="142857"/>
              </a:lnSpc>
              <a:spcBef>
                <a:spcPts val="1100"/>
              </a:spcBef>
              <a:spcAft>
                <a:spcPts val="0"/>
              </a:spcAft>
              <a:buClr>
                <a:schemeClr val="dk1"/>
              </a:buClr>
              <a:buSzPts val="1100"/>
              <a:buFont typeface="Arial"/>
              <a:buNone/>
            </a:pPr>
            <a:r>
              <a:rPr lang="en-US" sz="1950"/>
              <a:t>Reading may look a little different this year, as we have recently introduced a new reading scheme.</a:t>
            </a:r>
            <a:endParaRPr sz="1950"/>
          </a:p>
          <a:p>
            <a:pPr indent="0" lvl="0" marL="0" rtl="0" algn="l">
              <a:lnSpc>
                <a:spcPct val="142857"/>
              </a:lnSpc>
              <a:spcBef>
                <a:spcPts val="1100"/>
              </a:spcBef>
              <a:spcAft>
                <a:spcPts val="0"/>
              </a:spcAft>
              <a:buClr>
                <a:schemeClr val="dk1"/>
              </a:buClr>
              <a:buSzPts val="1100"/>
              <a:buFont typeface="Arial"/>
              <a:buNone/>
            </a:pPr>
            <a:r>
              <a:rPr lang="en-US" sz="1950"/>
              <a:t>You may have noticed that we have not yet sent home colour-banded books. This is because we are currently assessing all of the children and rolling out the new scheme. Thank you for your patience while we complete this process.</a:t>
            </a:r>
            <a:endParaRPr sz="1950"/>
          </a:p>
          <a:p>
            <a:pPr indent="0" lvl="0" marL="0" rtl="0" algn="l">
              <a:lnSpc>
                <a:spcPct val="142857"/>
              </a:lnSpc>
              <a:spcBef>
                <a:spcPts val="1100"/>
              </a:spcBef>
              <a:spcAft>
                <a:spcPts val="0"/>
              </a:spcAft>
              <a:buClr>
                <a:schemeClr val="dk1"/>
              </a:buClr>
              <a:buSzPts val="1100"/>
              <a:buFont typeface="Arial"/>
              <a:buNone/>
            </a:pPr>
            <a:r>
              <a:rPr lang="en-US" sz="1950"/>
              <a:t>Your child will bring home two books:</a:t>
            </a:r>
            <a:endParaRPr sz="1950"/>
          </a:p>
          <a:p>
            <a:pPr indent="-352425" lvl="0" marL="457200" rtl="0" algn="l">
              <a:lnSpc>
                <a:spcPct val="115000"/>
              </a:lnSpc>
              <a:spcBef>
                <a:spcPts val="1100"/>
              </a:spcBef>
              <a:spcAft>
                <a:spcPts val="0"/>
              </a:spcAft>
              <a:buSzPts val="1950"/>
              <a:buChar char="●"/>
            </a:pPr>
            <a:r>
              <a:rPr lang="en-US" sz="1950"/>
              <a:t>A </a:t>
            </a:r>
            <a:r>
              <a:rPr b="1" lang="en-US" sz="1950"/>
              <a:t>decodable/fluency book</a:t>
            </a:r>
            <a:r>
              <a:rPr lang="en-US" sz="1950"/>
              <a:t> (until they become an independent reader), which should be easily accessible for your child to read independently.</a:t>
            </a:r>
            <a:endParaRPr sz="1950"/>
          </a:p>
          <a:p>
            <a:pPr indent="-352425" lvl="0" marL="457200" rtl="0" algn="l">
              <a:lnSpc>
                <a:spcPct val="115000"/>
              </a:lnSpc>
              <a:spcBef>
                <a:spcPts val="0"/>
              </a:spcBef>
              <a:spcAft>
                <a:spcPts val="0"/>
              </a:spcAft>
              <a:buSzPts val="1950"/>
              <a:buChar char="●"/>
            </a:pPr>
            <a:r>
              <a:rPr lang="en-US" sz="1950"/>
              <a:t>A </a:t>
            </a:r>
            <a:r>
              <a:rPr b="1" lang="en-US" sz="1950"/>
              <a:t>picture book</a:t>
            </a:r>
            <a:r>
              <a:rPr lang="en-US" sz="1950"/>
              <a:t>, which is intended for shared reading and enjoyment with an adult.</a:t>
            </a:r>
            <a:endParaRPr sz="1950"/>
          </a:p>
          <a:p>
            <a:pPr indent="0" lvl="0" marL="0" rtl="0" algn="l">
              <a:lnSpc>
                <a:spcPct val="142857"/>
              </a:lnSpc>
              <a:spcBef>
                <a:spcPts val="1100"/>
              </a:spcBef>
              <a:spcAft>
                <a:spcPts val="0"/>
              </a:spcAft>
              <a:buClr>
                <a:schemeClr val="dk1"/>
              </a:buClr>
              <a:buSzPts val="1100"/>
              <a:buFont typeface="Arial"/>
              <a:buNone/>
            </a:pPr>
            <a:r>
              <a:rPr lang="en-US" sz="1950"/>
              <a:t>Please note that you do not have to use a school book for shared reading. You are welcome to choose and enjoy any book with your child at home.</a:t>
            </a:r>
            <a:endParaRPr sz="1950"/>
          </a:p>
          <a:p>
            <a:pPr indent="0" lvl="0" marL="0" rtl="0" algn="l">
              <a:spcBef>
                <a:spcPts val="1100"/>
              </a:spcBef>
              <a:spcAft>
                <a:spcPts val="0"/>
              </a:spcAft>
              <a:buNone/>
            </a:pPr>
            <a:r>
              <a:t/>
            </a:r>
            <a:endParaRPr/>
          </a:p>
        </p:txBody>
      </p:sp>
      <p:pic>
        <p:nvPicPr>
          <p:cNvPr id="108" name="Google Shape;108;g3f8ecf3868c_1_12"/>
          <p:cNvPicPr preferRelativeResize="0"/>
          <p:nvPr/>
        </p:nvPicPr>
        <p:blipFill>
          <a:blip r:embed="rId3">
            <a:alphaModFix/>
          </a:blip>
          <a:stretch>
            <a:fillRect/>
          </a:stretch>
        </p:blipFill>
        <p:spPr>
          <a:xfrm>
            <a:off x="4521800" y="0"/>
            <a:ext cx="2266950" cy="1809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g3f8ecf3868c_1_19"/>
          <p:cNvSpPr txBox="1"/>
          <p:nvPr>
            <p:ph idx="1" type="body"/>
          </p:nvPr>
        </p:nvSpPr>
        <p:spPr>
          <a:xfrm>
            <a:off x="838200" y="361400"/>
            <a:ext cx="10515600" cy="5815500"/>
          </a:xfrm>
          <a:prstGeom prst="rect">
            <a:avLst/>
          </a:prstGeom>
        </p:spPr>
        <p:txBody>
          <a:bodyPr anchorCtr="0" anchor="t" bIns="45700" lIns="91425" spcFirstLastPara="1" rIns="91425" wrap="square" tIns="45700">
            <a:noAutofit/>
          </a:bodyPr>
          <a:lstStyle/>
          <a:p>
            <a:pPr indent="0" lvl="0" marL="0" rtl="0" algn="l">
              <a:lnSpc>
                <a:spcPct val="122857"/>
              </a:lnSpc>
              <a:spcBef>
                <a:spcPts val="1400"/>
              </a:spcBef>
              <a:spcAft>
                <a:spcPts val="0"/>
              </a:spcAft>
              <a:buClr>
                <a:schemeClr val="dk1"/>
              </a:buClr>
              <a:buSzPts val="1018"/>
              <a:buFont typeface="Arial"/>
              <a:buNone/>
            </a:pPr>
            <a:r>
              <a:rPr b="1" lang="en-US" sz="1726">
                <a:latin typeface="Arial"/>
                <a:ea typeface="Arial"/>
                <a:cs typeface="Arial"/>
                <a:sym typeface="Arial"/>
              </a:rPr>
              <a:t>Why Reading Matters</a:t>
            </a:r>
            <a:endParaRPr b="1" sz="1726">
              <a:latin typeface="Arial"/>
              <a:ea typeface="Arial"/>
              <a:cs typeface="Arial"/>
              <a:sym typeface="Arial"/>
            </a:endParaRPr>
          </a:p>
          <a:p>
            <a:pPr indent="-326469" lvl="0" marL="457200" rtl="0" algn="l">
              <a:lnSpc>
                <a:spcPct val="95000"/>
              </a:lnSpc>
              <a:spcBef>
                <a:spcPts val="1100"/>
              </a:spcBef>
              <a:spcAft>
                <a:spcPts val="0"/>
              </a:spcAft>
              <a:buSzPts val="1541"/>
              <a:buFont typeface="Calibri"/>
              <a:buChar char="●"/>
            </a:pPr>
            <a:r>
              <a:rPr lang="en-US" sz="1541"/>
              <a:t>Reading with your child every day is one of the most powerful ways to support their learning.</a:t>
            </a:r>
            <a:endParaRPr sz="1541"/>
          </a:p>
          <a:p>
            <a:pPr indent="-326469" lvl="0" marL="457200" rtl="0" algn="l">
              <a:lnSpc>
                <a:spcPct val="95000"/>
              </a:lnSpc>
              <a:spcBef>
                <a:spcPts val="0"/>
              </a:spcBef>
              <a:spcAft>
                <a:spcPts val="0"/>
              </a:spcAft>
              <a:buSzPts val="1541"/>
              <a:buFont typeface="Calibri"/>
              <a:buChar char="●"/>
            </a:pPr>
            <a:r>
              <a:rPr lang="en-US" sz="1541"/>
              <a:t>Just 10 minutes of reading a day can make a huge difference.</a:t>
            </a:r>
            <a:endParaRPr sz="1541"/>
          </a:p>
          <a:p>
            <a:pPr indent="-326469" lvl="0" marL="457200" rtl="0" algn="l">
              <a:lnSpc>
                <a:spcPct val="95000"/>
              </a:lnSpc>
              <a:spcBef>
                <a:spcPts val="0"/>
              </a:spcBef>
              <a:spcAft>
                <a:spcPts val="0"/>
              </a:spcAft>
              <a:buSzPts val="1541"/>
              <a:buFont typeface="Calibri"/>
              <a:buChar char="●"/>
            </a:pPr>
            <a:r>
              <a:rPr lang="en-US" sz="1541"/>
              <a:t>Children who enjoy reading are more likely to achieve well across the curriculum.</a:t>
            </a:r>
            <a:endParaRPr sz="1541"/>
          </a:p>
          <a:p>
            <a:pPr indent="-326469" lvl="0" marL="457200" rtl="0" algn="l">
              <a:lnSpc>
                <a:spcPct val="95000"/>
              </a:lnSpc>
              <a:spcBef>
                <a:spcPts val="0"/>
              </a:spcBef>
              <a:spcAft>
                <a:spcPts val="0"/>
              </a:spcAft>
              <a:buSzPts val="1541"/>
              <a:buChar char="●"/>
            </a:pPr>
            <a:r>
              <a:rPr lang="en-US" sz="1541"/>
              <a:t>Reading Record Book</a:t>
            </a:r>
            <a:endParaRPr sz="1541"/>
          </a:p>
          <a:p>
            <a:pPr indent="0" lvl="0" marL="0" rtl="0" algn="l">
              <a:lnSpc>
                <a:spcPct val="122857"/>
              </a:lnSpc>
              <a:spcBef>
                <a:spcPts val="1400"/>
              </a:spcBef>
              <a:spcAft>
                <a:spcPts val="0"/>
              </a:spcAft>
              <a:buClr>
                <a:schemeClr val="dk1"/>
              </a:buClr>
              <a:buSzPts val="1018"/>
              <a:buFont typeface="Arial"/>
              <a:buNone/>
            </a:pPr>
            <a:r>
              <a:rPr b="1" lang="en-US" sz="1726"/>
              <a:t>Reading Builds More Than Reading Skills</a:t>
            </a:r>
            <a:endParaRPr b="1" sz="1726"/>
          </a:p>
          <a:p>
            <a:pPr indent="-326469" lvl="0" marL="457200" rtl="0" algn="l">
              <a:lnSpc>
                <a:spcPct val="95000"/>
              </a:lnSpc>
              <a:spcBef>
                <a:spcPts val="1100"/>
              </a:spcBef>
              <a:spcAft>
                <a:spcPts val="0"/>
              </a:spcAft>
              <a:buSzPts val="1541"/>
              <a:buFont typeface="Calibri"/>
              <a:buChar char="●"/>
            </a:pPr>
            <a:r>
              <a:rPr lang="en-US" sz="1541"/>
              <a:t>Develops vocabulary and language skills.</a:t>
            </a:r>
            <a:endParaRPr sz="1541"/>
          </a:p>
          <a:p>
            <a:pPr indent="-326469" lvl="0" marL="457200" rtl="0" algn="l">
              <a:lnSpc>
                <a:spcPct val="95000"/>
              </a:lnSpc>
              <a:spcBef>
                <a:spcPts val="0"/>
              </a:spcBef>
              <a:spcAft>
                <a:spcPts val="0"/>
              </a:spcAft>
              <a:buSzPts val="1541"/>
              <a:buFont typeface="Calibri"/>
              <a:buChar char="●"/>
            </a:pPr>
            <a:r>
              <a:rPr lang="en-US" sz="1541"/>
              <a:t>Improves listening and concentration.</a:t>
            </a:r>
            <a:endParaRPr sz="1541"/>
          </a:p>
          <a:p>
            <a:pPr indent="-326469" lvl="0" marL="457200" rtl="0" algn="l">
              <a:lnSpc>
                <a:spcPct val="95000"/>
              </a:lnSpc>
              <a:spcBef>
                <a:spcPts val="0"/>
              </a:spcBef>
              <a:spcAft>
                <a:spcPts val="0"/>
              </a:spcAft>
              <a:buSzPts val="1541"/>
              <a:buFont typeface="Calibri"/>
              <a:buChar char="●"/>
            </a:pPr>
            <a:r>
              <a:rPr lang="en-US" sz="1541"/>
              <a:t>Strengthens memory and understanding.</a:t>
            </a:r>
            <a:endParaRPr sz="1541"/>
          </a:p>
          <a:p>
            <a:pPr indent="-326469" lvl="0" marL="457200" rtl="0" algn="l">
              <a:lnSpc>
                <a:spcPct val="95000"/>
              </a:lnSpc>
              <a:spcBef>
                <a:spcPts val="0"/>
              </a:spcBef>
              <a:spcAft>
                <a:spcPts val="0"/>
              </a:spcAft>
              <a:buSzPts val="1541"/>
              <a:buFont typeface="Calibri"/>
              <a:buChar char="●"/>
            </a:pPr>
            <a:r>
              <a:rPr lang="en-US" sz="1541"/>
              <a:t>Encourages curiosity and imagination.</a:t>
            </a:r>
            <a:endParaRPr sz="1541"/>
          </a:p>
          <a:p>
            <a:pPr indent="0" lvl="0" marL="0" rtl="0" algn="l">
              <a:lnSpc>
                <a:spcPct val="122857"/>
              </a:lnSpc>
              <a:spcBef>
                <a:spcPts val="1400"/>
              </a:spcBef>
              <a:spcAft>
                <a:spcPts val="0"/>
              </a:spcAft>
              <a:buClr>
                <a:schemeClr val="dk1"/>
              </a:buClr>
              <a:buSzPts val="1018"/>
              <a:buFont typeface="Arial"/>
              <a:buNone/>
            </a:pPr>
            <a:r>
              <a:rPr b="1" lang="en-US" sz="1726"/>
              <a:t>Reading Together Matters</a:t>
            </a:r>
            <a:endParaRPr b="1" sz="1726"/>
          </a:p>
          <a:p>
            <a:pPr indent="-326469" lvl="0" marL="457200" rtl="0" algn="l">
              <a:lnSpc>
                <a:spcPct val="95000"/>
              </a:lnSpc>
              <a:spcBef>
                <a:spcPts val="1100"/>
              </a:spcBef>
              <a:spcAft>
                <a:spcPts val="0"/>
              </a:spcAft>
              <a:buSzPts val="1541"/>
              <a:buFont typeface="Calibri"/>
              <a:buChar char="●"/>
            </a:pPr>
            <a:r>
              <a:rPr lang="en-US" sz="1541"/>
              <a:t>Reading together creates special moments and positive associations with books.</a:t>
            </a:r>
            <a:endParaRPr sz="1541"/>
          </a:p>
          <a:p>
            <a:pPr indent="-326469" lvl="0" marL="457200" rtl="0" algn="l">
              <a:lnSpc>
                <a:spcPct val="95000"/>
              </a:lnSpc>
              <a:spcBef>
                <a:spcPts val="0"/>
              </a:spcBef>
              <a:spcAft>
                <a:spcPts val="0"/>
              </a:spcAft>
              <a:buSzPts val="1541"/>
              <a:buFont typeface="Calibri"/>
              <a:buChar char="●"/>
            </a:pPr>
            <a:r>
              <a:rPr lang="en-US" sz="1541"/>
              <a:t>Talking about stories helps children understand what they are reading.</a:t>
            </a:r>
            <a:endParaRPr sz="1541"/>
          </a:p>
          <a:p>
            <a:pPr indent="-326469" lvl="0" marL="457200" rtl="0" algn="l">
              <a:lnSpc>
                <a:spcPct val="95000"/>
              </a:lnSpc>
              <a:spcBef>
                <a:spcPts val="0"/>
              </a:spcBef>
              <a:spcAft>
                <a:spcPts val="0"/>
              </a:spcAft>
              <a:buSzPts val="1541"/>
              <a:buFont typeface="Calibri"/>
              <a:buChar char="●"/>
            </a:pPr>
            <a:r>
              <a:rPr lang="en-US" sz="1541"/>
              <a:t>Sharing books boosts confidence and a love of reading.</a:t>
            </a:r>
            <a:endParaRPr sz="1541"/>
          </a:p>
          <a:p>
            <a:pPr indent="0" lvl="0" marL="0" rtl="0" algn="l">
              <a:lnSpc>
                <a:spcPct val="122857"/>
              </a:lnSpc>
              <a:spcBef>
                <a:spcPts val="1400"/>
              </a:spcBef>
              <a:spcAft>
                <a:spcPts val="0"/>
              </a:spcAft>
              <a:buClr>
                <a:schemeClr val="dk1"/>
              </a:buClr>
              <a:buSzPts val="1018"/>
              <a:buFont typeface="Arial"/>
              <a:buNone/>
            </a:pPr>
            <a:r>
              <a:rPr b="1" lang="en-US" sz="1726"/>
              <a:t>How You Can Help at Home</a:t>
            </a:r>
            <a:endParaRPr b="1" sz="1726"/>
          </a:p>
          <a:p>
            <a:pPr indent="-326469" lvl="0" marL="457200" rtl="0" algn="l">
              <a:lnSpc>
                <a:spcPct val="95000"/>
              </a:lnSpc>
              <a:spcBef>
                <a:spcPts val="1100"/>
              </a:spcBef>
              <a:spcAft>
                <a:spcPts val="0"/>
              </a:spcAft>
              <a:buSzPts val="1541"/>
              <a:buFont typeface="Calibri"/>
              <a:buChar char="●"/>
            </a:pPr>
            <a:r>
              <a:rPr lang="en-US" sz="1541"/>
              <a:t>Read with your child every day.</a:t>
            </a:r>
            <a:endParaRPr sz="1541"/>
          </a:p>
          <a:p>
            <a:pPr indent="-326469" lvl="0" marL="457200" rtl="0" algn="l">
              <a:lnSpc>
                <a:spcPct val="95000"/>
              </a:lnSpc>
              <a:spcBef>
                <a:spcPts val="0"/>
              </a:spcBef>
              <a:spcAft>
                <a:spcPts val="0"/>
              </a:spcAft>
              <a:buSzPts val="1541"/>
              <a:buFont typeface="Calibri"/>
              <a:buChar char="●"/>
            </a:pPr>
            <a:r>
              <a:rPr lang="en-US" sz="1541"/>
              <a:t>Listen to them read their decodable book.</a:t>
            </a:r>
            <a:endParaRPr sz="1541"/>
          </a:p>
          <a:p>
            <a:pPr indent="-326469" lvl="0" marL="457200" rtl="0" algn="l">
              <a:lnSpc>
                <a:spcPct val="95000"/>
              </a:lnSpc>
              <a:spcBef>
                <a:spcPts val="0"/>
              </a:spcBef>
              <a:spcAft>
                <a:spcPts val="0"/>
              </a:spcAft>
              <a:buSzPts val="1541"/>
              <a:buFont typeface="Calibri"/>
              <a:buChar char="●"/>
            </a:pPr>
            <a:r>
              <a:rPr lang="en-US" sz="1541"/>
              <a:t>Enjoy and discuss picture/ chapter books together.</a:t>
            </a:r>
            <a:endParaRPr sz="1541"/>
          </a:p>
          <a:p>
            <a:pPr indent="-326469" lvl="0" marL="457200" rtl="0" algn="l">
              <a:lnSpc>
                <a:spcPct val="95000"/>
              </a:lnSpc>
              <a:spcBef>
                <a:spcPts val="0"/>
              </a:spcBef>
              <a:spcAft>
                <a:spcPts val="0"/>
              </a:spcAft>
              <a:buSzPts val="1541"/>
              <a:buFont typeface="Calibri"/>
              <a:buChar char="●"/>
            </a:pPr>
            <a:r>
              <a:rPr lang="en-US" sz="1541"/>
              <a:t>Ask questions about the story and pictures.</a:t>
            </a:r>
            <a:endParaRPr sz="1541"/>
          </a:p>
          <a:p>
            <a:pPr indent="-326469" lvl="0" marL="457200" rtl="0" algn="l">
              <a:lnSpc>
                <a:spcPct val="95000"/>
              </a:lnSpc>
              <a:spcBef>
                <a:spcPts val="0"/>
              </a:spcBef>
              <a:spcAft>
                <a:spcPts val="0"/>
              </a:spcAft>
              <a:buSzPts val="1541"/>
              <a:buFont typeface="Calibri"/>
              <a:buChar char="●"/>
            </a:pPr>
            <a:r>
              <a:rPr lang="en-US" sz="1541"/>
              <a:t>Celebrate effort and progress.</a:t>
            </a:r>
            <a:endParaRPr sz="1541"/>
          </a:p>
          <a:p>
            <a:pPr indent="0" lvl="0" marL="0" rtl="0" algn="l">
              <a:lnSpc>
                <a:spcPct val="70000"/>
              </a:lnSpc>
              <a:spcBef>
                <a:spcPts val="1100"/>
              </a:spcBef>
              <a:spcAft>
                <a:spcPts val="0"/>
              </a:spcAft>
              <a:buSzPts val="1018"/>
              <a:buNone/>
            </a:pPr>
            <a:r>
              <a:t/>
            </a:r>
            <a:endParaRPr sz="259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7"/>
          <p:cNvSpPr txBox="1"/>
          <p:nvPr>
            <p:ph type="title"/>
          </p:nvPr>
        </p:nvSpPr>
        <p:spPr>
          <a:xfrm>
            <a:off x="279675" y="104725"/>
            <a:ext cx="8121600" cy="6400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1" lang="en-US" sz="4000"/>
              <a:t>Big Maths</a:t>
            </a:r>
            <a:br>
              <a:rPr lang="en-US" sz="4000"/>
            </a:br>
            <a:r>
              <a:rPr lang="en-US" sz="4000"/>
              <a:t>- </a:t>
            </a:r>
            <a:r>
              <a:rPr lang="en-US" sz="2800"/>
              <a:t>We do a weekly CLIC test in class. The children love it! It covers lots of the strategies we have learnt in class that week. The children try to beat their previous score. </a:t>
            </a:r>
            <a:br>
              <a:rPr lang="en-US" sz="2800"/>
            </a:br>
            <a:br>
              <a:rPr lang="en-US" sz="2800"/>
            </a:br>
            <a:r>
              <a:rPr lang="en-US" sz="2800"/>
              <a:t>-The </a:t>
            </a:r>
            <a:r>
              <a:rPr b="1" lang="en-US" sz="2800" u="sng"/>
              <a:t>CLIC</a:t>
            </a:r>
            <a:r>
              <a:rPr lang="en-US" sz="2800"/>
              <a:t> test has ten questions and follows the same format each week. </a:t>
            </a:r>
            <a:br>
              <a:rPr lang="en-US" sz="2800"/>
            </a:br>
            <a:br>
              <a:rPr lang="en-US" sz="2800"/>
            </a:br>
            <a:r>
              <a:rPr lang="en-US" sz="2800"/>
              <a:t>-The children need to get 10/10 three weeks in a row before they can move up to the next CLIC. </a:t>
            </a:r>
            <a:br>
              <a:rPr lang="en-US" sz="2800"/>
            </a:br>
            <a:br>
              <a:rPr lang="en-US" sz="2800"/>
            </a:br>
            <a:r>
              <a:rPr b="1" lang="en-US" sz="2800" u="sng"/>
              <a:t>- Learn its </a:t>
            </a:r>
            <a:r>
              <a:rPr lang="en-US" sz="2800"/>
              <a:t>are also completed each week. This is a timed activity to test their quick recall of facts learnt. </a:t>
            </a:r>
            <a:endParaRPr sz="2800"/>
          </a:p>
        </p:txBody>
      </p:sp>
      <p:pic>
        <p:nvPicPr>
          <p:cNvPr descr="Big Maths Weekly Challenges - stjohnscewalsallwood.co.uk" id="119" name="Google Shape;119;p7"/>
          <p:cNvPicPr preferRelativeResize="0"/>
          <p:nvPr/>
        </p:nvPicPr>
        <p:blipFill rotWithShape="1">
          <a:blip r:embed="rId3">
            <a:alphaModFix/>
          </a:blip>
          <a:srcRect b="0" l="0" r="0" t="0"/>
          <a:stretch/>
        </p:blipFill>
        <p:spPr>
          <a:xfrm>
            <a:off x="9012478" y="236437"/>
            <a:ext cx="2730708" cy="1842840"/>
          </a:xfrm>
          <a:prstGeom prst="rect">
            <a:avLst/>
          </a:prstGeom>
          <a:noFill/>
          <a:ln>
            <a:noFill/>
          </a:ln>
        </p:spPr>
      </p:pic>
      <p:pic>
        <p:nvPicPr>
          <p:cNvPr id="120" name="Google Shape;120;p7"/>
          <p:cNvPicPr preferRelativeResize="0"/>
          <p:nvPr/>
        </p:nvPicPr>
        <p:blipFill rotWithShape="1">
          <a:blip r:embed="rId4">
            <a:alphaModFix/>
          </a:blip>
          <a:srcRect b="0" l="0" r="0" t="0"/>
          <a:stretch/>
        </p:blipFill>
        <p:spPr>
          <a:xfrm>
            <a:off x="8197850" y="2380075"/>
            <a:ext cx="3895249" cy="3513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8"/>
          <p:cNvSpPr txBox="1"/>
          <p:nvPr>
            <p:ph type="title"/>
          </p:nvPr>
        </p:nvSpPr>
        <p:spPr>
          <a:xfrm>
            <a:off x="596900" y="2254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4100"/>
              <a:t>Topics</a:t>
            </a:r>
            <a:endParaRPr b="1" sz="4100"/>
          </a:p>
          <a:p>
            <a:pPr indent="0" lvl="0" marL="0" rtl="0" algn="l">
              <a:lnSpc>
                <a:spcPct val="90000"/>
              </a:lnSpc>
              <a:spcBef>
                <a:spcPts val="0"/>
              </a:spcBef>
              <a:spcAft>
                <a:spcPts val="0"/>
              </a:spcAft>
              <a:buClr>
                <a:schemeClr val="dk1"/>
              </a:buClr>
              <a:buSzPts val="3600"/>
              <a:buFont typeface="Calibri"/>
              <a:buNone/>
            </a:pPr>
            <a:r>
              <a:t/>
            </a:r>
            <a:endParaRPr b="1" sz="3600"/>
          </a:p>
        </p:txBody>
      </p:sp>
      <p:sp>
        <p:nvSpPr>
          <p:cNvPr id="126" name="Google Shape;126;p8"/>
          <p:cNvSpPr txBox="1"/>
          <p:nvPr>
            <p:ph idx="1" type="body"/>
          </p:nvPr>
        </p:nvSpPr>
        <p:spPr>
          <a:xfrm>
            <a:off x="340406" y="1422406"/>
            <a:ext cx="11757000" cy="5282100"/>
          </a:xfrm>
          <a:prstGeom prst="rect">
            <a:avLst/>
          </a:prstGeom>
          <a:noFill/>
          <a:ln>
            <a:noFill/>
          </a:ln>
        </p:spPr>
        <p:txBody>
          <a:bodyPr anchorCtr="0" anchor="t" bIns="45700" lIns="91425" spcFirstLastPara="1" rIns="91425" wrap="square" tIns="45700">
            <a:noAutofit/>
          </a:bodyPr>
          <a:lstStyle/>
          <a:p>
            <a:pPr indent="0" lvl="0" marL="0" rtl="0" algn="l">
              <a:lnSpc>
                <a:spcPct val="142857"/>
              </a:lnSpc>
              <a:spcBef>
                <a:spcPts val="1100"/>
              </a:spcBef>
              <a:spcAft>
                <a:spcPts val="0"/>
              </a:spcAft>
              <a:buSzPts val="1100"/>
              <a:buNone/>
            </a:pPr>
            <a:r>
              <a:rPr lang="en-US" sz="2550"/>
              <a:t>Our topic this half term is </a:t>
            </a:r>
            <a:r>
              <a:rPr b="1" lang="en-US" sz="2550"/>
              <a:t>Wild World</a:t>
            </a:r>
            <a:r>
              <a:rPr lang="en-US" sz="2550"/>
              <a:t>. This science-focused topic will explore a range of animals and their habitats, helping the children to develop their understanding of the natural world. We will also make links to our English learning by creating animal fact files and writing instructions. There will be plenty of opportunities for creativity throughout the topic, too.</a:t>
            </a:r>
            <a:endParaRPr sz="2550"/>
          </a:p>
          <a:p>
            <a:pPr indent="0" lvl="0" marL="0" rtl="0" algn="l">
              <a:lnSpc>
                <a:spcPct val="142857"/>
              </a:lnSpc>
              <a:spcBef>
                <a:spcPts val="1100"/>
              </a:spcBef>
              <a:spcAft>
                <a:spcPts val="0"/>
              </a:spcAft>
              <a:buSzPts val="1100"/>
              <a:buNone/>
            </a:pPr>
            <a:r>
              <a:rPr lang="en-US" sz="2550"/>
              <a:t>Our next topic will be </a:t>
            </a:r>
            <a:r>
              <a:rPr b="1" lang="en-US" sz="2550"/>
              <a:t>The Great Fire of London</a:t>
            </a:r>
            <a:r>
              <a:rPr lang="en-US" sz="2550"/>
              <a:t>, where we will explore this significant event in British history and learn about its impact on London today.</a:t>
            </a:r>
            <a:endParaRPr sz="2550"/>
          </a:p>
          <a:p>
            <a:pPr indent="0" lvl="0" marL="0" rtl="0" algn="l">
              <a:lnSpc>
                <a:spcPct val="142857"/>
              </a:lnSpc>
              <a:spcBef>
                <a:spcPts val="1100"/>
              </a:spcBef>
              <a:spcAft>
                <a:spcPts val="0"/>
              </a:spcAft>
              <a:buClr>
                <a:schemeClr val="dk1"/>
              </a:buClr>
              <a:buSzPts val="1100"/>
              <a:buFont typeface="Arial"/>
              <a:buNone/>
            </a:pPr>
            <a:r>
              <a:rPr b="1" lang="en-US" sz="2550"/>
              <a:t>Other topics:</a:t>
            </a:r>
            <a:r>
              <a:rPr lang="en-US" sz="2550"/>
              <a:t> Superheroes, Castles, Twisted Tales, Pirates </a:t>
            </a:r>
            <a:endParaRPr sz="2550"/>
          </a:p>
          <a:p>
            <a:pPr indent="0" lvl="0" marL="0" rtl="0" algn="l">
              <a:lnSpc>
                <a:spcPct val="90000"/>
              </a:lnSpc>
              <a:spcBef>
                <a:spcPts val="1100"/>
              </a:spcBef>
              <a:spcAft>
                <a:spcPts val="0"/>
              </a:spcAft>
              <a:buSzPts val="1800"/>
              <a:buNone/>
            </a:pPr>
            <a:r>
              <a:t/>
            </a:r>
            <a:endParaRPr b="1" sz="37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37f44153313_0_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Homework</a:t>
            </a:r>
            <a:endParaRPr/>
          </a:p>
        </p:txBody>
      </p:sp>
      <p:sp>
        <p:nvSpPr>
          <p:cNvPr id="132" name="Google Shape;132;g37f44153313_0_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 This will be</a:t>
            </a:r>
            <a:endParaRPr/>
          </a:p>
          <a:p>
            <a:pPr indent="0" lvl="0" marL="0" rtl="0" algn="l">
              <a:spcBef>
                <a:spcPts val="1000"/>
              </a:spcBef>
              <a:spcAft>
                <a:spcPts val="0"/>
              </a:spcAft>
              <a:buNone/>
            </a:pPr>
            <a:r>
              <a:rPr lang="en-US"/>
              <a:t> emailed to you.</a:t>
            </a:r>
            <a:endParaRPr/>
          </a:p>
          <a:p>
            <a:pPr indent="0" lvl="0" marL="0" rtl="0" algn="l">
              <a:spcBef>
                <a:spcPts val="1000"/>
              </a:spcBef>
              <a:spcAft>
                <a:spcPts val="0"/>
              </a:spcAft>
              <a:buNone/>
            </a:pPr>
            <a:r>
              <a:t/>
            </a:r>
            <a:endParaRPr/>
          </a:p>
        </p:txBody>
      </p:sp>
      <p:pic>
        <p:nvPicPr>
          <p:cNvPr id="133" name="Google Shape;133;g37f44153313_0_0"/>
          <p:cNvPicPr preferRelativeResize="0"/>
          <p:nvPr/>
        </p:nvPicPr>
        <p:blipFill>
          <a:blip r:embed="rId3">
            <a:alphaModFix/>
          </a:blip>
          <a:stretch>
            <a:fillRect/>
          </a:stretch>
        </p:blipFill>
        <p:spPr>
          <a:xfrm>
            <a:off x="3615175" y="52750"/>
            <a:ext cx="8435526" cy="6752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3"/>
          <p:cNvSpPr txBox="1"/>
          <p:nvPr>
            <p:ph type="title"/>
          </p:nvPr>
        </p:nvSpPr>
        <p:spPr>
          <a:xfrm>
            <a:off x="838200" y="365125"/>
            <a:ext cx="10515600" cy="64928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400"/>
              <a:t>P.E.</a:t>
            </a:r>
            <a:br>
              <a:rPr b="1" lang="en-US" sz="3600"/>
            </a:br>
            <a:br>
              <a:rPr b="1" lang="en-US" sz="3600"/>
            </a:br>
            <a:r>
              <a:rPr lang="en-US" sz="2800"/>
              <a:t>- PE is on a Friday.</a:t>
            </a:r>
            <a:endParaRPr sz="2800"/>
          </a:p>
          <a:p>
            <a:pPr indent="0" lvl="0" marL="0" rtl="0" algn="l">
              <a:lnSpc>
                <a:spcPct val="90000"/>
              </a:lnSpc>
              <a:spcBef>
                <a:spcPts val="0"/>
              </a:spcBef>
              <a:spcAft>
                <a:spcPts val="0"/>
              </a:spcAft>
              <a:buClr>
                <a:schemeClr val="dk1"/>
              </a:buClr>
              <a:buSzPts val="3600"/>
              <a:buFont typeface="Calibri"/>
              <a:buNone/>
            </a:pPr>
            <a:r>
              <a:t/>
            </a:r>
            <a:endParaRPr sz="2800"/>
          </a:p>
          <a:p>
            <a:pPr indent="-406400" lvl="0" marL="457200" rtl="0" algn="l">
              <a:lnSpc>
                <a:spcPct val="90000"/>
              </a:lnSpc>
              <a:spcBef>
                <a:spcPts val="0"/>
              </a:spcBef>
              <a:spcAft>
                <a:spcPts val="0"/>
              </a:spcAft>
              <a:buSzPts val="2800"/>
              <a:buChar char="-"/>
            </a:pPr>
            <a:r>
              <a:rPr lang="en-US" sz="2800"/>
              <a:t>Children to come in wearing their P.E kit instead of school uniform.</a:t>
            </a:r>
            <a:endParaRPr sz="2800"/>
          </a:p>
          <a:p>
            <a:pPr indent="0" lvl="0" marL="0" rtl="0" algn="l">
              <a:lnSpc>
                <a:spcPct val="90000"/>
              </a:lnSpc>
              <a:spcBef>
                <a:spcPts val="0"/>
              </a:spcBef>
              <a:spcAft>
                <a:spcPts val="0"/>
              </a:spcAft>
              <a:buNone/>
            </a:pPr>
            <a:r>
              <a:t/>
            </a:r>
            <a:endParaRPr sz="2800"/>
          </a:p>
          <a:p>
            <a:pPr indent="-406400" lvl="0" marL="457200" rtl="0" algn="l">
              <a:lnSpc>
                <a:spcPct val="90000"/>
              </a:lnSpc>
              <a:spcBef>
                <a:spcPts val="0"/>
              </a:spcBef>
              <a:spcAft>
                <a:spcPts val="0"/>
              </a:spcAft>
              <a:buSzPts val="2800"/>
              <a:buChar char="-"/>
            </a:pPr>
            <a:r>
              <a:rPr lang="en-US" sz="2800"/>
              <a:t>No earrings and no tights.</a:t>
            </a:r>
            <a:endParaRPr sz="2800"/>
          </a:p>
          <a:p>
            <a:pPr indent="0" lvl="0" marL="0" rtl="0" algn="l">
              <a:lnSpc>
                <a:spcPct val="90000"/>
              </a:lnSpc>
              <a:spcBef>
                <a:spcPts val="0"/>
              </a:spcBef>
              <a:spcAft>
                <a:spcPts val="0"/>
              </a:spcAft>
              <a:buNone/>
            </a:pPr>
            <a:r>
              <a:t/>
            </a:r>
            <a:endParaRPr sz="2800"/>
          </a:p>
          <a:p>
            <a:pPr indent="-406400" lvl="0" marL="457200" rtl="0" algn="l">
              <a:lnSpc>
                <a:spcPct val="90000"/>
              </a:lnSpc>
              <a:spcBef>
                <a:spcPts val="0"/>
              </a:spcBef>
              <a:spcAft>
                <a:spcPts val="0"/>
              </a:spcAft>
              <a:buSzPts val="2800"/>
              <a:buChar char="-"/>
            </a:pPr>
            <a:r>
              <a:rPr lang="en-US" sz="2800"/>
              <a:t>Children can wear either a yellow t-shirt, or a t-shirt in the colour of their house. </a:t>
            </a:r>
            <a:endParaRPr sz="2800"/>
          </a:p>
          <a:p>
            <a:pPr indent="0" lvl="0" marL="457200" rtl="0" algn="l">
              <a:lnSpc>
                <a:spcPct val="90000"/>
              </a:lnSpc>
              <a:spcBef>
                <a:spcPts val="0"/>
              </a:spcBef>
              <a:spcAft>
                <a:spcPts val="0"/>
              </a:spcAft>
              <a:buSzPts val="1800"/>
              <a:buNone/>
            </a:pPr>
            <a:r>
              <a:t/>
            </a:r>
            <a:endParaRPr sz="2800"/>
          </a:p>
          <a:p>
            <a:pPr indent="-342900" lvl="0" marL="457200" rtl="0" algn="l">
              <a:lnSpc>
                <a:spcPct val="90000"/>
              </a:lnSpc>
              <a:spcBef>
                <a:spcPts val="0"/>
              </a:spcBef>
              <a:spcAft>
                <a:spcPts val="0"/>
              </a:spcAft>
              <a:buSzPts val="1800"/>
              <a:buChar char="-"/>
            </a:pPr>
            <a:r>
              <a:rPr lang="en-US" sz="2800"/>
              <a:t>Trainers rather than plimsolls please.</a:t>
            </a:r>
            <a:endParaRPr/>
          </a:p>
          <a:p>
            <a:pPr indent="-342900" lvl="0" marL="457200" rtl="0" algn="l">
              <a:lnSpc>
                <a:spcPct val="90000"/>
              </a:lnSpc>
              <a:spcBef>
                <a:spcPts val="0"/>
              </a:spcBef>
              <a:spcAft>
                <a:spcPts val="0"/>
              </a:spcAft>
              <a:buSzPts val="1800"/>
              <a:buChar char="-"/>
            </a:pPr>
            <a:r>
              <a:rPr lang="en-US"/>
              <a:t>Please name everything that belongs to your child!!!!!!!!!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7f44153313_0_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6500"/>
              <a:t>Any questions?</a:t>
            </a:r>
            <a:endParaRPr sz="6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0065d3e58c_0_0"/>
          <p:cNvSpPr txBox="1"/>
          <p:nvPr>
            <p:ph type="title"/>
          </p:nvPr>
        </p:nvSpPr>
        <p:spPr>
          <a:xfrm>
            <a:off x="2630375" y="1411500"/>
            <a:ext cx="7469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sz="6000">
                <a:solidFill>
                  <a:srgbClr val="4A86E8"/>
                </a:solidFill>
              </a:rPr>
              <a:t>Thank you for coming! </a:t>
            </a:r>
            <a:endParaRPr sz="6000">
              <a:solidFill>
                <a:srgbClr val="4A86E8"/>
              </a:solidFill>
            </a:endParaRPr>
          </a:p>
        </p:txBody>
      </p:sp>
      <p:pic>
        <p:nvPicPr>
          <p:cNvPr id="149" name="Google Shape;149;g30065d3e58c_0_0"/>
          <p:cNvPicPr preferRelativeResize="0"/>
          <p:nvPr/>
        </p:nvPicPr>
        <p:blipFill rotWithShape="1">
          <a:blip r:embed="rId3">
            <a:alphaModFix/>
          </a:blip>
          <a:srcRect b="0" l="0" r="0" t="0"/>
          <a:stretch/>
        </p:blipFill>
        <p:spPr>
          <a:xfrm>
            <a:off x="4987377" y="3379700"/>
            <a:ext cx="2396588" cy="26003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2023-09-11T08:32:58Z</dcterms:created>
  <dc:creator>Louise Conyard</dc:creator>
</cp:coreProperties>
</file>