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y="5143500" cx="9144000"/>
  <p:notesSz cx="6858000" cy="9144000"/>
  <p:embeddedFontLst>
    <p:embeddedFont>
      <p:font typeface="Imprima"/>
      <p:regular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16" roundtripDataSignature="AMtx7miHVeQUs1uRMyKU5Bh+80xsyItH3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EB4300A9-6438-4A37-A6E6-FCB23227B665}">
  <a:tblStyle styleId="{EB4300A9-6438-4A37-A6E6-FCB23227B665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font" Target="fonts/Imprima-regular.fntdata"/><Relationship Id="rId14" Type="http://schemas.openxmlformats.org/officeDocument/2006/relationships/slide" Target="slides/slide8.xml"/><Relationship Id="rId16" Type="http://customschemas.google.com/relationships/presentationmetadata" Target="meta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" name="Google Shape;5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5" name="Google Shape;65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fb793b612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" name="Google Shape;72;g3fb793b612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9" name="Google Shape;79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" name="Google Shape;8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" name="Google Shape;91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8" name="Google Shape;98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1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" name="Google Shape;1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12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12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4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14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5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6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6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8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8845" y="0"/>
            <a:ext cx="301515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"/>
          <p:cNvPicPr preferRelativeResize="0"/>
          <p:nvPr/>
        </p:nvPicPr>
        <p:blipFill rotWithShape="1">
          <a:blip r:embed="rId4">
            <a:alphaModFix/>
          </a:blip>
          <a:srcRect b="41428" l="14736" r="26274" t="0"/>
          <a:stretch/>
        </p:blipFill>
        <p:spPr>
          <a:xfrm>
            <a:off x="197550" y="0"/>
            <a:ext cx="5393976" cy="3012725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1"/>
          <p:cNvSpPr txBox="1"/>
          <p:nvPr/>
        </p:nvSpPr>
        <p:spPr>
          <a:xfrm>
            <a:off x="373950" y="3012725"/>
            <a:ext cx="6632100" cy="227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500" u="none" cap="none" strike="noStrike">
                <a:solidFill>
                  <a:srgbClr val="073763"/>
                </a:solidFill>
                <a:latin typeface="Imprima"/>
                <a:ea typeface="Imprima"/>
                <a:cs typeface="Imprima"/>
                <a:sym typeface="Imprima"/>
              </a:rPr>
              <a:t>Year 4 - St </a:t>
            </a:r>
            <a:r>
              <a:rPr b="1" lang="en" sz="3500">
                <a:solidFill>
                  <a:srgbClr val="073763"/>
                </a:solidFill>
                <a:latin typeface="Imprima"/>
                <a:ea typeface="Imprima"/>
                <a:cs typeface="Imprima"/>
                <a:sym typeface="Imprima"/>
              </a:rPr>
              <a:t>Swithun</a:t>
            </a:r>
            <a:r>
              <a:rPr b="0" i="0" lang="en" sz="3500" u="none" cap="none" strike="noStrike">
                <a:solidFill>
                  <a:srgbClr val="073763"/>
                </a:solidFill>
                <a:latin typeface="Imprima"/>
                <a:ea typeface="Imprima"/>
                <a:cs typeface="Imprima"/>
                <a:sym typeface="Imprima"/>
              </a:rPr>
              <a:t> (M</a:t>
            </a:r>
            <a:r>
              <a:rPr lang="en" sz="3500">
                <a:solidFill>
                  <a:srgbClr val="073763"/>
                </a:solidFill>
                <a:latin typeface="Imprima"/>
                <a:ea typeface="Imprima"/>
                <a:cs typeface="Imprima"/>
                <a:sym typeface="Imprima"/>
              </a:rPr>
              <a:t>rs Hall</a:t>
            </a:r>
            <a:r>
              <a:rPr b="0" i="0" lang="en" sz="3500" u="none" cap="none" strike="noStrike">
                <a:solidFill>
                  <a:srgbClr val="073763"/>
                </a:solidFill>
                <a:latin typeface="Imprima"/>
                <a:ea typeface="Imprima"/>
                <a:cs typeface="Imprima"/>
                <a:sym typeface="Imprima"/>
              </a:rPr>
              <a:t>) </a:t>
            </a:r>
            <a:r>
              <a:rPr b="0" i="0" lang="en" sz="35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&amp;</a:t>
            </a:r>
            <a:endParaRPr b="0" i="0" sz="35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rPr b="1" i="0" lang="en" sz="3500" u="none" cap="none" strike="noStrike">
                <a:solidFill>
                  <a:srgbClr val="073763"/>
                </a:solidFill>
                <a:latin typeface="Imprima"/>
                <a:ea typeface="Imprima"/>
                <a:cs typeface="Imprima"/>
                <a:sym typeface="Imprima"/>
              </a:rPr>
              <a:t>St </a:t>
            </a:r>
            <a:r>
              <a:rPr b="1" lang="en" sz="3500">
                <a:solidFill>
                  <a:srgbClr val="073763"/>
                </a:solidFill>
                <a:latin typeface="Imprima"/>
                <a:ea typeface="Imprima"/>
                <a:cs typeface="Imprima"/>
                <a:sym typeface="Imprima"/>
              </a:rPr>
              <a:t>Bede</a:t>
            </a:r>
            <a:r>
              <a:rPr b="0" i="0" lang="en" sz="3500" u="none" cap="none" strike="noStrike">
                <a:solidFill>
                  <a:srgbClr val="073763"/>
                </a:solidFill>
                <a:latin typeface="Imprima"/>
                <a:ea typeface="Imprima"/>
                <a:cs typeface="Imprima"/>
                <a:sym typeface="Imprima"/>
              </a:rPr>
              <a:t> (</a:t>
            </a:r>
            <a:r>
              <a:rPr lang="en" sz="3500">
                <a:solidFill>
                  <a:srgbClr val="073763"/>
                </a:solidFill>
                <a:latin typeface="Imprima"/>
                <a:ea typeface="Imprima"/>
                <a:cs typeface="Imprima"/>
                <a:sym typeface="Imprima"/>
              </a:rPr>
              <a:t>Miss McGill</a:t>
            </a:r>
            <a:r>
              <a:rPr b="0" i="0" lang="en" sz="3500" u="none" cap="none" strike="noStrike">
                <a:solidFill>
                  <a:srgbClr val="073763"/>
                </a:solidFill>
                <a:latin typeface="Imprima"/>
                <a:ea typeface="Imprima"/>
                <a:cs typeface="Imprima"/>
                <a:sym typeface="Imprima"/>
              </a:rPr>
              <a:t>)</a:t>
            </a:r>
            <a:endParaRPr b="0" i="0" sz="3500" u="none" cap="none" strike="noStrike">
              <a:solidFill>
                <a:srgbClr val="073763"/>
              </a:solidFill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"/>
          <p:cNvSpPr txBox="1"/>
          <p:nvPr>
            <p:ph idx="1" type="body"/>
          </p:nvPr>
        </p:nvSpPr>
        <p:spPr>
          <a:xfrm>
            <a:off x="311700" y="1227750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Autumn 1 –</a:t>
            </a:r>
            <a:r>
              <a:rPr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 Rivers / States of matter / Quest story writing</a:t>
            </a:r>
            <a:endParaRPr>
              <a:solidFill>
                <a:srgbClr val="3F3F3F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Autumn 2 –</a:t>
            </a:r>
            <a:r>
              <a:rPr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 Sound / Iron Man / Instruction writing </a:t>
            </a:r>
            <a:endParaRPr b="1">
              <a:solidFill>
                <a:srgbClr val="3F3F3F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Spring 1 -</a:t>
            </a:r>
            <a:r>
              <a:rPr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 European regions / Escape from Pompeii / Newspapers</a:t>
            </a:r>
            <a:endParaRPr sz="2000">
              <a:solidFill>
                <a:srgbClr val="3F3F3F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Spring 2 -</a:t>
            </a:r>
            <a:r>
              <a:rPr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 The Romans / Persuasive writing / Electricity </a:t>
            </a:r>
            <a:endParaRPr b="1" sz="2000">
              <a:solidFill>
                <a:srgbClr val="3F3F3F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Summer 1 - </a:t>
            </a:r>
            <a:r>
              <a:rPr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The Butterfly Lion / Living things &amp; their habitats / Local history</a:t>
            </a:r>
            <a:endParaRPr sz="2000">
              <a:solidFill>
                <a:srgbClr val="3F3F3F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b="1"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Summer 2 -</a:t>
            </a:r>
            <a:r>
              <a:rPr lang="en" sz="2000">
                <a:solidFill>
                  <a:srgbClr val="3F3F3F"/>
                </a:solidFill>
                <a:latin typeface="Imprima"/>
                <a:ea typeface="Imprima"/>
                <a:cs typeface="Imprima"/>
                <a:sym typeface="Imprima"/>
              </a:rPr>
              <a:t> The digestive system / Descriptive writing</a:t>
            </a:r>
            <a:endParaRPr sz="2000"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62" name="Google Shape;62;p2"/>
          <p:cNvSpPr txBox="1"/>
          <p:nvPr/>
        </p:nvSpPr>
        <p:spPr>
          <a:xfrm>
            <a:off x="311700" y="341500"/>
            <a:ext cx="84423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r>
              <a:rPr b="0" i="0" lang="en" sz="3800" u="sng" cap="none" strike="noStrike">
                <a:solidFill>
                  <a:srgbClr val="1155CC"/>
                </a:solidFill>
                <a:latin typeface="Imprima"/>
                <a:ea typeface="Imprima"/>
                <a:cs typeface="Imprima"/>
                <a:sym typeface="Imprima"/>
              </a:rPr>
              <a:t>Some of our topics</a:t>
            </a:r>
            <a:r>
              <a:rPr b="0" i="0" lang="en" sz="3600" u="sng" cap="none" strike="noStrike">
                <a:solidFill>
                  <a:srgbClr val="1155CC"/>
                </a:solidFill>
                <a:latin typeface="Imprima"/>
                <a:ea typeface="Imprima"/>
                <a:cs typeface="Imprima"/>
                <a:sym typeface="Imprima"/>
              </a:rPr>
              <a:t>: </a:t>
            </a:r>
            <a:endParaRPr b="0" i="0" sz="1400" u="sng" cap="none" strike="noStrike">
              <a:solidFill>
                <a:srgbClr val="1155CC"/>
              </a:solidFill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8845" y="0"/>
            <a:ext cx="301515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3"/>
          <p:cNvSpPr txBox="1"/>
          <p:nvPr>
            <p:ph type="title"/>
          </p:nvPr>
        </p:nvSpPr>
        <p:spPr>
          <a:xfrm>
            <a:off x="311700" y="1876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6420"/>
              <a:buNone/>
            </a:pPr>
            <a:r>
              <a:rPr lang="en" sz="3600" u="sng">
                <a:solidFill>
                  <a:srgbClr val="3C78D8"/>
                </a:solidFill>
                <a:latin typeface="Imprima"/>
                <a:ea typeface="Imprima"/>
                <a:cs typeface="Imprima"/>
                <a:sym typeface="Imprima"/>
              </a:rPr>
              <a:t>Things to remember in Year 4:</a:t>
            </a:r>
            <a:endParaRPr u="sng">
              <a:solidFill>
                <a:srgbClr val="3C78D8"/>
              </a:solidFill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69" name="Google Shape;69;p3"/>
          <p:cNvSpPr txBox="1"/>
          <p:nvPr>
            <p:ph idx="1" type="body"/>
          </p:nvPr>
        </p:nvSpPr>
        <p:spPr>
          <a:xfrm>
            <a:off x="96550" y="952400"/>
            <a:ext cx="7169400" cy="40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PE carousel days are on a Thursday until February. Make sure your child comes in </a:t>
            </a:r>
            <a:r>
              <a:rPr b="1"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wearing their PE kit on a Thursday </a:t>
            </a: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without jewellery or earrings.</a:t>
            </a:r>
            <a:endParaRPr sz="17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Please can your child bring a </a:t>
            </a:r>
            <a:r>
              <a:rPr b="1"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pair of trainers</a:t>
            </a: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to keep in school so they can </a:t>
            </a: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change out of their school shoes</a:t>
            </a: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into them for daily mile. </a:t>
            </a:r>
            <a:endParaRPr sz="17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Please keep using the </a:t>
            </a:r>
            <a:r>
              <a:rPr b="1"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online ordering system for lunches </a:t>
            </a: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(even if your child is packed lunch, this needs to be selected).</a:t>
            </a:r>
            <a:endParaRPr sz="17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Snack: </a:t>
            </a:r>
            <a:r>
              <a:rPr b="1"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healthy food only</a:t>
            </a: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please - not chocolate, crisps or anything with nuts.</a:t>
            </a:r>
            <a:endParaRPr sz="17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5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g3fb793b6120_0_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8845" y="0"/>
            <a:ext cx="301515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g3fb793b6120_0_5"/>
          <p:cNvSpPr txBox="1"/>
          <p:nvPr>
            <p:ph type="title"/>
          </p:nvPr>
        </p:nvSpPr>
        <p:spPr>
          <a:xfrm>
            <a:off x="311700" y="18760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86420"/>
              <a:buNone/>
            </a:pPr>
            <a:r>
              <a:rPr lang="en" sz="3600" u="sng">
                <a:solidFill>
                  <a:srgbClr val="3C78D8"/>
                </a:solidFill>
                <a:latin typeface="Imprima"/>
                <a:ea typeface="Imprima"/>
                <a:cs typeface="Imprima"/>
                <a:sym typeface="Imprima"/>
              </a:rPr>
              <a:t>Things to remember in Year 4:</a:t>
            </a:r>
            <a:endParaRPr u="sng">
              <a:solidFill>
                <a:srgbClr val="3C78D8"/>
              </a:solidFill>
              <a:latin typeface="Imprima"/>
              <a:ea typeface="Imprima"/>
              <a:cs typeface="Imprima"/>
              <a:sym typeface="Imprima"/>
            </a:endParaRPr>
          </a:p>
        </p:txBody>
      </p:sp>
      <p:sp>
        <p:nvSpPr>
          <p:cNvPr id="76" name="Google Shape;76;g3fb793b6120_0_5"/>
          <p:cNvSpPr txBox="1"/>
          <p:nvPr>
            <p:ph idx="1" type="body"/>
          </p:nvPr>
        </p:nvSpPr>
        <p:spPr>
          <a:xfrm>
            <a:off x="105550" y="898475"/>
            <a:ext cx="7169400" cy="40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Please ensure your child has a labelled </a:t>
            </a:r>
            <a:r>
              <a:rPr b="1"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water bottle </a:t>
            </a: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everyday. </a:t>
            </a:r>
            <a:endParaRPr sz="17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Please label your children’s clothing e.g. jumpers and coats.</a:t>
            </a:r>
            <a:endParaRPr sz="17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Children have agreed class rules and responsibilities and are expected to adhere to this to support the learning of themselves and others.</a:t>
            </a:r>
            <a:endParaRPr sz="17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Remind your children of the safety features when using computers and videogames. Please keep a regular eye on what they are using/watching.</a:t>
            </a:r>
            <a:endParaRPr sz="17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5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24475" y="152400"/>
            <a:ext cx="7295044" cy="48387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8845" y="0"/>
            <a:ext cx="301515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820" u="sng">
                <a:solidFill>
                  <a:srgbClr val="3C78D8"/>
                </a:solidFill>
                <a:latin typeface="Imprima"/>
                <a:ea typeface="Imprima"/>
                <a:cs typeface="Imprima"/>
                <a:sym typeface="Imprima"/>
              </a:rPr>
              <a:t>Dates for your diary:</a:t>
            </a:r>
            <a:endParaRPr sz="2820" u="sng">
              <a:solidFill>
                <a:srgbClr val="3C78D8"/>
              </a:solidFill>
              <a:latin typeface="Imprima"/>
              <a:ea typeface="Imprima"/>
              <a:cs typeface="Imprima"/>
              <a:sym typeface="Imprima"/>
            </a:endParaRPr>
          </a:p>
        </p:txBody>
      </p:sp>
      <p:graphicFrame>
        <p:nvGraphicFramePr>
          <p:cNvPr id="88" name="Google Shape;88;p5"/>
          <p:cNvGraphicFramePr/>
          <p:nvPr/>
        </p:nvGraphicFramePr>
        <p:xfrm>
          <a:off x="374525" y="1581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{EB4300A9-6438-4A37-A6E6-FCB23227B665}</a:tableStyleId>
              </a:tblPr>
              <a:tblGrid>
                <a:gridCol w="3619500"/>
                <a:gridCol w="3619500"/>
              </a:tblGrid>
              <a:tr h="100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70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Monday 30</a:t>
                      </a:r>
                      <a:r>
                        <a:rPr b="1"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th November</a:t>
                      </a:r>
                      <a:endParaRPr b="1" sz="1700" u="none" cap="none" strike="noStrike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St Andrew’s day assembly </a:t>
                      </a:r>
                      <a:endParaRPr sz="1700" u="none" cap="none" strike="noStrike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Tuesday 1</a:t>
                      </a:r>
                      <a:r>
                        <a:rPr b="1" lang="en" sz="170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5</a:t>
                      </a:r>
                      <a:r>
                        <a:rPr b="1"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th December</a:t>
                      </a:r>
                      <a:endParaRPr b="1" sz="1700" u="none" cap="none" strike="noStrike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Year 3 &amp; 4 Carol service </a:t>
                      </a:r>
                      <a:endParaRPr sz="1700" u="none" cap="none" strike="noStrike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Thursday </a:t>
                      </a:r>
                      <a:r>
                        <a:rPr b="1" lang="en" sz="170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8th October</a:t>
                      </a:r>
                      <a:endParaRPr b="1" sz="1700" u="none" cap="none" strike="noStrike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St </a:t>
                      </a:r>
                      <a:r>
                        <a:rPr lang="en" sz="170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Swithun </a:t>
                      </a:r>
                      <a:r>
                        <a:rPr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class assembly</a:t>
                      </a:r>
                      <a:endParaRPr sz="1700" u="none" cap="none" strike="noStrike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Thursday </a:t>
                      </a:r>
                      <a:r>
                        <a:rPr b="1" lang="en" sz="170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14</a:t>
                      </a:r>
                      <a:r>
                        <a:rPr b="1"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th Jan</a:t>
                      </a:r>
                      <a:r>
                        <a:rPr b="1" lang="en" sz="170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uary</a:t>
                      </a:r>
                      <a:endParaRPr b="1" sz="1700" u="none" cap="none" strike="noStrike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St Bede class assembly</a:t>
                      </a:r>
                      <a:endParaRPr sz="1700" u="none" cap="none" strike="noStrike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Wednesday </a:t>
                      </a:r>
                      <a:r>
                        <a:rPr b="1" lang="en" sz="1700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24th</a:t>
                      </a:r>
                      <a:r>
                        <a:rPr b="1"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 March</a:t>
                      </a:r>
                      <a:endParaRPr b="1" sz="1700" u="none" cap="none" strike="noStrike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en" sz="1700" u="none" cap="none" strike="noStrike">
                          <a:latin typeface="Imprima"/>
                          <a:ea typeface="Imprima"/>
                          <a:cs typeface="Imprima"/>
                          <a:sym typeface="Imprima"/>
                        </a:rPr>
                        <a:t>Easter performance</a:t>
                      </a:r>
                      <a:endParaRPr sz="1700" u="none" cap="none" strike="noStrike">
                        <a:latin typeface="Imprima"/>
                        <a:ea typeface="Imprima"/>
                        <a:cs typeface="Imprima"/>
                        <a:sym typeface="Imprima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Google Shape;93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8845" y="0"/>
            <a:ext cx="3015155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27875" y="1472475"/>
            <a:ext cx="7905750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6"/>
          <p:cNvSpPr txBox="1"/>
          <p:nvPr/>
        </p:nvSpPr>
        <p:spPr>
          <a:xfrm>
            <a:off x="493900" y="744700"/>
            <a:ext cx="6591600" cy="5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11111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b="1" i="0" lang="en" sz="2300" u="none" cap="none" strike="noStrike">
                <a:solidFill>
                  <a:srgbClr val="0B0C0C"/>
                </a:solidFill>
                <a:highlight>
                  <a:srgbClr val="FFFFFF"/>
                </a:highlight>
                <a:latin typeface="Imprima"/>
                <a:ea typeface="Imprima"/>
                <a:cs typeface="Imprima"/>
                <a:sym typeface="Imprima"/>
              </a:rPr>
              <a:t>Multiplication tables check will take place in June</a:t>
            </a:r>
            <a:endParaRPr b="1" sz="2300">
              <a:solidFill>
                <a:srgbClr val="0B0C0C"/>
              </a:solidFill>
              <a:highlight>
                <a:srgbClr val="FFFFFF"/>
              </a:highlight>
              <a:latin typeface="Imprima"/>
              <a:ea typeface="Imprima"/>
              <a:cs typeface="Imprima"/>
              <a:sym typeface="Impri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28845" y="0"/>
            <a:ext cx="301515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7"/>
          <p:cNvSpPr txBox="1"/>
          <p:nvPr>
            <p:ph idx="1" type="body"/>
          </p:nvPr>
        </p:nvSpPr>
        <p:spPr>
          <a:xfrm>
            <a:off x="127900" y="145925"/>
            <a:ext cx="6873000" cy="487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Make sure you check your emails/facebook/website for pictures, updates and important messages.</a:t>
            </a:r>
            <a:endParaRPr sz="20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254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20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254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Please let us know if you have any problems.</a:t>
            </a:r>
            <a:endParaRPr sz="20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254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You can directly contact us by e-mailing: </a:t>
            </a:r>
            <a:r>
              <a:rPr b="1" lang="en" sz="25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 </a:t>
            </a:r>
            <a:r>
              <a:rPr b="1" lang="en" sz="23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year4@st-helens.southend.sch.uk</a:t>
            </a:r>
            <a:endParaRPr b="1" sz="23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254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3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254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3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Thank you for your </a:t>
            </a:r>
            <a:r>
              <a:rPr lang="en" sz="2300">
                <a:solidFill>
                  <a:schemeClr val="dk1"/>
                </a:solidFill>
                <a:latin typeface="Imprima"/>
                <a:ea typeface="Imprima"/>
                <a:cs typeface="Imprima"/>
                <a:sym typeface="Imprima"/>
              </a:rPr>
              <a:t>attendance.</a:t>
            </a:r>
            <a:endParaRPr sz="2300">
              <a:solidFill>
                <a:schemeClr val="dk1"/>
              </a:solidFill>
              <a:latin typeface="Imprima"/>
              <a:ea typeface="Imprima"/>
              <a:cs typeface="Imprima"/>
              <a:sym typeface="Imprim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r>
              <a:t/>
            </a:r>
            <a:endParaRPr b="1" sz="2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